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ontserrat Ultra-Bold" charset="1" panose="000009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Bold" charset="1" panose="00000800000000000000"/>
      <p:regular r:id="rId33"/>
    </p:embeddedFont>
    <p:embeddedFont>
      <p:font typeface="Muli" charset="1" panose="00000500000000000000"/>
      <p:regular r:id="rId34"/>
    </p:embeddedFont>
    <p:embeddedFont>
      <p:font typeface="PT Sans Bold" charset="1" panose="020B0703020203020204"/>
      <p:regular r:id="rId35"/>
    </p:embeddedFont>
    <p:embeddedFont>
      <p:font typeface="Muli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https://www.kaggle.com/datasets/energykingdom/saudi-arabia-car-prices-machine-learning/dat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2604" y="8748451"/>
            <a:ext cx="8154894" cy="2038350"/>
            <a:chOff x="0" y="0"/>
            <a:chExt cx="2147791" cy="536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791" cy="536849"/>
            </a:xfrm>
            <a:custGeom>
              <a:avLst/>
              <a:gdLst/>
              <a:ahLst/>
              <a:cxnLst/>
              <a:rect r="r" b="b" t="t" l="l"/>
              <a:pathLst>
                <a:path h="536849" w="2147791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6679" y="9392570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279" y="9392570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93379" y="9392570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80873" y="-547802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1459474" y="-2419176"/>
            <a:ext cx="11215802" cy="15125351"/>
            <a:chOff x="0" y="0"/>
            <a:chExt cx="2953956" cy="39836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3983632"/>
            </a:xfrm>
            <a:custGeom>
              <a:avLst/>
              <a:gdLst/>
              <a:ahLst/>
              <a:cxnLst/>
              <a:rect r="r" b="b" t="t" l="l"/>
              <a:pathLst>
                <a:path h="3983632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983632"/>
                  </a:lnTo>
                  <a:lnTo>
                    <a:pt x="0" y="3983632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2953956" cy="410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556937" y="3787213"/>
            <a:ext cx="16301121" cy="6164788"/>
          </a:xfrm>
          <a:custGeom>
            <a:avLst/>
            <a:gdLst/>
            <a:ahLst/>
            <a:cxnLst/>
            <a:rect r="r" b="b" t="t" l="l"/>
            <a:pathLst>
              <a:path h="6164788" w="16301121">
                <a:moveTo>
                  <a:pt x="0" y="0"/>
                </a:moveTo>
                <a:lnTo>
                  <a:pt x="16301122" y="0"/>
                </a:lnTo>
                <a:lnTo>
                  <a:pt x="16301122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20067" y="3220730"/>
            <a:ext cx="14027712" cy="3845539"/>
            <a:chOff x="0" y="0"/>
            <a:chExt cx="18703616" cy="512738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292149"/>
              <a:ext cx="18703616" cy="835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99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2875"/>
              <a:ext cx="18703616" cy="3962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00"/>
                </a:lnSpc>
              </a:pPr>
              <a:r>
                <a:rPr lang="en-US" sz="7600" spc="152">
                  <a:solidFill>
                    <a:srgbClr val="F6BD33"/>
                  </a:solidFill>
                  <a:latin typeface="Montserrat Ultra-Bold"/>
                </a:rPr>
                <a:t>EXPLORING THE </a:t>
              </a:r>
            </a:p>
            <a:p>
              <a:pPr algn="l">
                <a:lnSpc>
                  <a:spcPts val="7600"/>
                </a:lnSpc>
              </a:pPr>
              <a:r>
                <a:rPr lang="en-US" sz="7600" spc="152">
                  <a:solidFill>
                    <a:srgbClr val="F6BD33"/>
                  </a:solidFill>
                  <a:latin typeface="Montserrat Ultra-Bold"/>
                </a:rPr>
                <a:t>SAUDI ARABIAN -RIYADH </a:t>
              </a:r>
            </a:p>
            <a:p>
              <a:pPr algn="l" marL="0" indent="0" lvl="0">
                <a:lnSpc>
                  <a:spcPts val="7600"/>
                </a:lnSpc>
              </a:pPr>
              <a:r>
                <a:rPr lang="en-US" sz="7600" spc="152">
                  <a:solidFill>
                    <a:srgbClr val="F6BD33"/>
                  </a:solidFill>
                  <a:latin typeface="Montserrat Ultra-Bold"/>
                </a:rPr>
                <a:t>CAR MARKET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43828" cy="4117424"/>
            <a:chOff x="0" y="0"/>
            <a:chExt cx="7525104" cy="54898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5104" cy="5489898"/>
            </a:xfrm>
            <a:custGeom>
              <a:avLst/>
              <a:gdLst/>
              <a:ahLst/>
              <a:cxnLst/>
              <a:rect r="r" b="b" t="t" l="l"/>
              <a:pathLst>
                <a:path h="5489898" w="7525104">
                  <a:moveTo>
                    <a:pt x="0" y="0"/>
                  </a:moveTo>
                  <a:lnTo>
                    <a:pt x="7525104" y="0"/>
                  </a:lnTo>
                  <a:lnTo>
                    <a:pt x="7525104" y="5489898"/>
                  </a:lnTo>
                  <a:lnTo>
                    <a:pt x="0" y="5489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698" t="0" r="-4698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40494"/>
              <a:ext cx="1482186" cy="1517484"/>
              <a:chOff x="0" y="0"/>
              <a:chExt cx="292777" cy="2997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92777" cy="299750"/>
              </a:xfrm>
              <a:custGeom>
                <a:avLst/>
                <a:gdLst/>
                <a:ahLst/>
                <a:cxnLst/>
                <a:rect r="r" b="b" t="t" l="l"/>
                <a:pathLst>
                  <a:path h="299750" w="292777">
                    <a:moveTo>
                      <a:pt x="0" y="0"/>
                    </a:moveTo>
                    <a:lnTo>
                      <a:pt x="292777" y="0"/>
                    </a:lnTo>
                    <a:lnTo>
                      <a:pt x="292777" y="299750"/>
                    </a:lnTo>
                    <a:lnTo>
                      <a:pt x="0" y="299750"/>
                    </a:lnTo>
                    <a:close/>
                  </a:path>
                </a:pathLst>
              </a:custGeom>
              <a:solidFill>
                <a:srgbClr val="18256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23825"/>
                <a:ext cx="292777" cy="423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PT Sans Bold"/>
                  </a:rPr>
                  <a:t>1</a:t>
                </a: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4566" y="6535059"/>
            <a:ext cx="5629261" cy="3751941"/>
          </a:xfrm>
          <a:custGeom>
            <a:avLst/>
            <a:gdLst/>
            <a:ahLst/>
            <a:cxnLst/>
            <a:rect r="r" b="b" t="t" l="l"/>
            <a:pathLst>
              <a:path h="3751941" w="5629261">
                <a:moveTo>
                  <a:pt x="0" y="0"/>
                </a:moveTo>
                <a:lnTo>
                  <a:pt x="5629262" y="0"/>
                </a:lnTo>
                <a:lnTo>
                  <a:pt x="5629262" y="3751941"/>
                </a:lnTo>
                <a:lnTo>
                  <a:pt x="0" y="375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52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66" y="6535059"/>
            <a:ext cx="1111639" cy="1040347"/>
            <a:chOff x="0" y="0"/>
            <a:chExt cx="292777" cy="2740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77" cy="274001"/>
            </a:xfrm>
            <a:custGeom>
              <a:avLst/>
              <a:gdLst/>
              <a:ahLst/>
              <a:cxnLst/>
              <a:rect r="r" b="b" t="t" l="l"/>
              <a:pathLst>
                <a:path h="274001" w="292777">
                  <a:moveTo>
                    <a:pt x="0" y="0"/>
                  </a:moveTo>
                  <a:lnTo>
                    <a:pt x="292777" y="0"/>
                  </a:lnTo>
                  <a:lnTo>
                    <a:pt x="292777" y="274001"/>
                  </a:lnTo>
                  <a:lnTo>
                    <a:pt x="0" y="274001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92777" cy="397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15345" y="0"/>
            <a:ext cx="6072655" cy="4288422"/>
            <a:chOff x="0" y="0"/>
            <a:chExt cx="8096874" cy="57178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96874" cy="5717895"/>
            </a:xfrm>
            <a:custGeom>
              <a:avLst/>
              <a:gdLst/>
              <a:ahLst/>
              <a:cxnLst/>
              <a:rect r="r" b="b" t="t" l="l"/>
              <a:pathLst>
                <a:path h="5717895" w="8096874">
                  <a:moveTo>
                    <a:pt x="0" y="0"/>
                  </a:moveTo>
                  <a:lnTo>
                    <a:pt x="8096874" y="0"/>
                  </a:lnTo>
                  <a:lnTo>
                    <a:pt x="8096874" y="5717895"/>
                  </a:lnTo>
                  <a:lnTo>
                    <a:pt x="0" y="5717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482186" cy="1387129"/>
              <a:chOff x="0" y="0"/>
              <a:chExt cx="292777" cy="27400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92777" cy="274001"/>
              </a:xfrm>
              <a:custGeom>
                <a:avLst/>
                <a:gdLst/>
                <a:ahLst/>
                <a:cxnLst/>
                <a:rect r="r" b="b" t="t" l="l"/>
                <a:pathLst>
                  <a:path h="274001" w="292777">
                    <a:moveTo>
                      <a:pt x="0" y="0"/>
                    </a:moveTo>
                    <a:lnTo>
                      <a:pt x="292777" y="0"/>
                    </a:lnTo>
                    <a:lnTo>
                      <a:pt x="292777" y="274001"/>
                    </a:lnTo>
                    <a:lnTo>
                      <a:pt x="0" y="274001"/>
                    </a:lnTo>
                    <a:close/>
                  </a:path>
                </a:pathLst>
              </a:custGeom>
              <a:solidFill>
                <a:srgbClr val="18256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292777" cy="397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PT Sans Bold"/>
                  </a:rPr>
                  <a:t>3</a:t>
                </a: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2215345" y="6535059"/>
            <a:ext cx="6072655" cy="3751941"/>
            <a:chOff x="0" y="0"/>
            <a:chExt cx="8096874" cy="50025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96874" cy="5002588"/>
            </a:xfrm>
            <a:custGeom>
              <a:avLst/>
              <a:gdLst/>
              <a:ahLst/>
              <a:cxnLst/>
              <a:rect r="r" b="b" t="t" l="l"/>
              <a:pathLst>
                <a:path h="5002588" w="8096874">
                  <a:moveTo>
                    <a:pt x="0" y="0"/>
                  </a:moveTo>
                  <a:lnTo>
                    <a:pt x="8096874" y="0"/>
                  </a:lnTo>
                  <a:lnTo>
                    <a:pt x="8096874" y="5002588"/>
                  </a:lnTo>
                  <a:lnTo>
                    <a:pt x="0" y="5002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854" r="0" b="-17535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1462672" cy="1270897"/>
              <a:chOff x="0" y="0"/>
              <a:chExt cx="288923" cy="25104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88923" cy="251041"/>
              </a:xfrm>
              <a:custGeom>
                <a:avLst/>
                <a:gdLst/>
                <a:ahLst/>
                <a:cxnLst/>
                <a:rect r="r" b="b" t="t" l="l"/>
                <a:pathLst>
                  <a:path h="251041" w="288923">
                    <a:moveTo>
                      <a:pt x="0" y="0"/>
                    </a:moveTo>
                    <a:lnTo>
                      <a:pt x="288923" y="0"/>
                    </a:lnTo>
                    <a:lnTo>
                      <a:pt x="288923" y="251041"/>
                    </a:lnTo>
                    <a:lnTo>
                      <a:pt x="0" y="251041"/>
                    </a:lnTo>
                    <a:close/>
                  </a:path>
                </a:pathLst>
              </a:custGeom>
              <a:solidFill>
                <a:srgbClr val="18256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288923" cy="3748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PT Sans Bold"/>
                  </a:rPr>
                  <a:t>4</a:t>
                </a: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5643828" y="3077077"/>
            <a:ext cx="6571517" cy="3978155"/>
          </a:xfrm>
          <a:custGeom>
            <a:avLst/>
            <a:gdLst/>
            <a:ahLst/>
            <a:cxnLst/>
            <a:rect r="r" b="b" t="t" l="l"/>
            <a:pathLst>
              <a:path h="3978155" w="6571517">
                <a:moveTo>
                  <a:pt x="0" y="0"/>
                </a:moveTo>
                <a:lnTo>
                  <a:pt x="6571517" y="0"/>
                </a:lnTo>
                <a:lnTo>
                  <a:pt x="6571517" y="3978156"/>
                </a:lnTo>
                <a:lnTo>
                  <a:pt x="0" y="3978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11" r="0" b="-1711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643828" y="3077077"/>
            <a:ext cx="1111639" cy="1040347"/>
            <a:chOff x="0" y="0"/>
            <a:chExt cx="292777" cy="2740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2777" cy="274001"/>
            </a:xfrm>
            <a:custGeom>
              <a:avLst/>
              <a:gdLst/>
              <a:ahLst/>
              <a:cxnLst/>
              <a:rect r="r" b="b" t="t" l="l"/>
              <a:pathLst>
                <a:path h="274001" w="292777">
                  <a:moveTo>
                    <a:pt x="0" y="0"/>
                  </a:moveTo>
                  <a:lnTo>
                    <a:pt x="292777" y="0"/>
                  </a:lnTo>
                  <a:lnTo>
                    <a:pt x="292777" y="274001"/>
                  </a:lnTo>
                  <a:lnTo>
                    <a:pt x="0" y="274001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23825"/>
              <a:ext cx="292777" cy="397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8522086" y="3837135"/>
            <a:ext cx="18329941" cy="5930491"/>
            <a:chOff x="0" y="0"/>
            <a:chExt cx="24439921" cy="7907321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r="r" b="b" t="t" l="l"/>
              <a:pathLst>
                <a:path h="4293431" w="4176507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531138" y="0"/>
              <a:ext cx="20908783" cy="7907321"/>
            </a:xfrm>
            <a:custGeom>
              <a:avLst/>
              <a:gdLst/>
              <a:ahLst/>
              <a:cxnLst/>
              <a:rect r="r" b="b" t="t" l="l"/>
              <a:pathLst>
                <a:path h="7907321" w="20908783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-1283551" y="240449"/>
            <a:ext cx="11215802" cy="9639300"/>
            <a:chOff x="0" y="0"/>
            <a:chExt cx="2953956" cy="2538746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2538746"/>
            </a:xfrm>
            <a:custGeom>
              <a:avLst/>
              <a:gdLst/>
              <a:ahLst/>
              <a:cxnLst/>
              <a:rect r="r" b="b" t="t" l="l"/>
              <a:pathLst>
                <a:path h="2538746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538746"/>
                  </a:lnTo>
                  <a:lnTo>
                    <a:pt x="0" y="253874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266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570386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241789" y="2699867"/>
            <a:ext cx="10912903" cy="4991493"/>
            <a:chOff x="0" y="0"/>
            <a:chExt cx="14550537" cy="6655324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85725"/>
              <a:ext cx="12160521" cy="1438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92"/>
                </a:lnSpc>
                <a:spcBef>
                  <a:spcPct val="0"/>
                </a:spcBef>
              </a:pPr>
              <a:r>
                <a:rPr lang="en-US" sz="4092" spc="81">
                  <a:solidFill>
                    <a:srgbClr val="77D4F1"/>
                  </a:solidFill>
                  <a:latin typeface="Montserrat Bold"/>
                </a:rPr>
                <a:t>5 LEAST POPULAR CAR MAKES AND MODELS: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1448314"/>
              <a:ext cx="14550537" cy="520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49"/>
                </a:lnSpc>
              </a:pP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- BMW 730 (2014, Used)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- Toyota Prado (2008, Used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- Toyota Fortuner (2016, Used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- Toyota Camry (2019, New)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- Toyota Camry (2014, Used)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159"/>
            <a:ext cx="5643828" cy="3529091"/>
          </a:xfrm>
          <a:custGeom>
            <a:avLst/>
            <a:gdLst/>
            <a:ahLst/>
            <a:cxnLst/>
            <a:rect r="r" b="b" t="t" l="l"/>
            <a:pathLst>
              <a:path h="3529091" w="5643828">
                <a:moveTo>
                  <a:pt x="0" y="0"/>
                </a:moveTo>
                <a:lnTo>
                  <a:pt x="5643828" y="0"/>
                </a:lnTo>
                <a:lnTo>
                  <a:pt x="5643828" y="3529092"/>
                </a:lnTo>
                <a:lnTo>
                  <a:pt x="0" y="352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371"/>
            <a:ext cx="1111639" cy="1138113"/>
            <a:chOff x="0" y="0"/>
            <a:chExt cx="292777" cy="2997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777" cy="299750"/>
            </a:xfrm>
            <a:custGeom>
              <a:avLst/>
              <a:gdLst/>
              <a:ahLst/>
              <a:cxnLst/>
              <a:rect r="r" b="b" t="t" l="l"/>
              <a:pathLst>
                <a:path h="299750" w="292777">
                  <a:moveTo>
                    <a:pt x="0" y="0"/>
                  </a:moveTo>
                  <a:lnTo>
                    <a:pt x="292777" y="0"/>
                  </a:lnTo>
                  <a:lnTo>
                    <a:pt x="292777" y="299750"/>
                  </a:lnTo>
                  <a:lnTo>
                    <a:pt x="0" y="299750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92777" cy="42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78093" y="6535059"/>
            <a:ext cx="5821920" cy="4085451"/>
          </a:xfrm>
          <a:custGeom>
            <a:avLst/>
            <a:gdLst/>
            <a:ahLst/>
            <a:cxnLst/>
            <a:rect r="r" b="b" t="t" l="l"/>
            <a:pathLst>
              <a:path h="4085451" w="5821920">
                <a:moveTo>
                  <a:pt x="0" y="0"/>
                </a:moveTo>
                <a:lnTo>
                  <a:pt x="5821921" y="0"/>
                </a:lnTo>
                <a:lnTo>
                  <a:pt x="5821921" y="4085451"/>
                </a:lnTo>
                <a:lnTo>
                  <a:pt x="0" y="408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54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566" y="6535059"/>
            <a:ext cx="1111639" cy="1040347"/>
            <a:chOff x="0" y="0"/>
            <a:chExt cx="292777" cy="2740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777" cy="274001"/>
            </a:xfrm>
            <a:custGeom>
              <a:avLst/>
              <a:gdLst/>
              <a:ahLst/>
              <a:cxnLst/>
              <a:rect r="r" b="b" t="t" l="l"/>
              <a:pathLst>
                <a:path h="274001" w="292777">
                  <a:moveTo>
                    <a:pt x="0" y="0"/>
                  </a:moveTo>
                  <a:lnTo>
                    <a:pt x="292777" y="0"/>
                  </a:lnTo>
                  <a:lnTo>
                    <a:pt x="292777" y="274001"/>
                  </a:lnTo>
                  <a:lnTo>
                    <a:pt x="0" y="274001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292777" cy="397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215345" y="68159"/>
            <a:ext cx="6072655" cy="4068651"/>
          </a:xfrm>
          <a:custGeom>
            <a:avLst/>
            <a:gdLst/>
            <a:ahLst/>
            <a:cxnLst/>
            <a:rect r="r" b="b" t="t" l="l"/>
            <a:pathLst>
              <a:path h="4068651" w="6072655">
                <a:moveTo>
                  <a:pt x="0" y="0"/>
                </a:moveTo>
                <a:lnTo>
                  <a:pt x="6072655" y="0"/>
                </a:lnTo>
                <a:lnTo>
                  <a:pt x="6072655" y="4068651"/>
                </a:lnTo>
                <a:lnTo>
                  <a:pt x="0" y="406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61" r="0" b="-286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215345" y="0"/>
            <a:ext cx="1111639" cy="1040347"/>
            <a:chOff x="0" y="0"/>
            <a:chExt cx="292777" cy="2740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2777" cy="274001"/>
            </a:xfrm>
            <a:custGeom>
              <a:avLst/>
              <a:gdLst/>
              <a:ahLst/>
              <a:cxnLst/>
              <a:rect r="r" b="b" t="t" l="l"/>
              <a:pathLst>
                <a:path h="274001" w="292777">
                  <a:moveTo>
                    <a:pt x="0" y="0"/>
                  </a:moveTo>
                  <a:lnTo>
                    <a:pt x="292777" y="0"/>
                  </a:lnTo>
                  <a:lnTo>
                    <a:pt x="292777" y="274001"/>
                  </a:lnTo>
                  <a:lnTo>
                    <a:pt x="0" y="274001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292777" cy="397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43828" y="2905674"/>
            <a:ext cx="6571517" cy="3984933"/>
          </a:xfrm>
          <a:custGeom>
            <a:avLst/>
            <a:gdLst/>
            <a:ahLst/>
            <a:cxnLst/>
            <a:rect r="r" b="b" t="t" l="l"/>
            <a:pathLst>
              <a:path h="3984933" w="6571517">
                <a:moveTo>
                  <a:pt x="0" y="0"/>
                </a:moveTo>
                <a:lnTo>
                  <a:pt x="6571517" y="0"/>
                </a:lnTo>
                <a:lnTo>
                  <a:pt x="6571517" y="3984934"/>
                </a:lnTo>
                <a:lnTo>
                  <a:pt x="0" y="3984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" t="-8727" r="0" b="-1403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83485" y="6535059"/>
            <a:ext cx="6336374" cy="3751941"/>
          </a:xfrm>
          <a:custGeom>
            <a:avLst/>
            <a:gdLst/>
            <a:ahLst/>
            <a:cxnLst/>
            <a:rect r="r" b="b" t="t" l="l"/>
            <a:pathLst>
              <a:path h="3751941" w="6336374">
                <a:moveTo>
                  <a:pt x="0" y="0"/>
                </a:moveTo>
                <a:lnTo>
                  <a:pt x="6336374" y="0"/>
                </a:lnTo>
                <a:lnTo>
                  <a:pt x="6336374" y="3751941"/>
                </a:lnTo>
                <a:lnTo>
                  <a:pt x="0" y="3751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644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083485" y="6535059"/>
            <a:ext cx="1097004" cy="953173"/>
            <a:chOff x="0" y="0"/>
            <a:chExt cx="288923" cy="2510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8923" cy="251041"/>
            </a:xfrm>
            <a:custGeom>
              <a:avLst/>
              <a:gdLst/>
              <a:ahLst/>
              <a:cxnLst/>
              <a:rect r="r" b="b" t="t" l="l"/>
              <a:pathLst>
                <a:path h="251041" w="288923">
                  <a:moveTo>
                    <a:pt x="0" y="0"/>
                  </a:moveTo>
                  <a:lnTo>
                    <a:pt x="288923" y="0"/>
                  </a:lnTo>
                  <a:lnTo>
                    <a:pt x="288923" y="251041"/>
                  </a:lnTo>
                  <a:lnTo>
                    <a:pt x="0" y="251041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23825"/>
              <a:ext cx="288923" cy="374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643828" y="2905674"/>
            <a:ext cx="1111639" cy="1040347"/>
            <a:chOff x="0" y="0"/>
            <a:chExt cx="292777" cy="2740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2777" cy="274001"/>
            </a:xfrm>
            <a:custGeom>
              <a:avLst/>
              <a:gdLst/>
              <a:ahLst/>
              <a:cxnLst/>
              <a:rect r="r" b="b" t="t" l="l"/>
              <a:pathLst>
                <a:path h="274001" w="292777">
                  <a:moveTo>
                    <a:pt x="0" y="0"/>
                  </a:moveTo>
                  <a:lnTo>
                    <a:pt x="292777" y="0"/>
                  </a:lnTo>
                  <a:lnTo>
                    <a:pt x="292777" y="274001"/>
                  </a:lnTo>
                  <a:lnTo>
                    <a:pt x="0" y="274001"/>
                  </a:lnTo>
                  <a:close/>
                </a:path>
              </a:pathLst>
            </a:custGeom>
            <a:solidFill>
              <a:srgbClr val="1825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292777" cy="397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1146" y="8775975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-5622533" y="-5624458"/>
            <a:ext cx="18674790" cy="13022184"/>
            <a:chOff x="0" y="0"/>
            <a:chExt cx="24899720" cy="1736291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989697" y="5903634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515591" y="11176918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49397" y="10794000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67839" y="8440118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594063" y="8938075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502596" y="7682027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3470" y="12467283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357108" y="8425063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435344" y="5899027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869359" y="11587758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190620" y="5447371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457430" y="6369218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158950" y="9516857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720628" y="6478493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8937587" y="9926602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463482" y="15199886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8897287" y="14816968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115729" y="12463087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541953" y="12961044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450487" y="11704995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121360" y="16490251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304998" y="12448031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383234" y="9921995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1817249" y="15610726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138511" y="9470339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405320" y="10392186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106840" y="13539826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3668519" y="10501461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3737644" y="605146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263539" y="5878431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3697344" y="5495513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3915786" y="3141631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342010" y="3639588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250544" y="2383540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2921417" y="7168796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105055" y="3126576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183291" y="600540"/>
              <a:ext cx="621196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617306" y="6289271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1938568" y="148883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205377" y="1070731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8906897" y="4218370"/>
              <a:ext cx="1041884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468576" y="1180006"/>
              <a:ext cx="155998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-9424757" y="4100828"/>
            <a:ext cx="18329941" cy="5930491"/>
            <a:chOff x="0" y="0"/>
            <a:chExt cx="24439921" cy="7907321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r="r" b="b" t="t" l="l"/>
              <a:pathLst>
                <a:path h="4293431" w="4176507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true" flipV="false" rot="0">
              <a:off x="3531138" y="0"/>
              <a:ext cx="20908783" cy="7907321"/>
            </a:xfrm>
            <a:custGeom>
              <a:avLst/>
              <a:gdLst/>
              <a:ahLst/>
              <a:cxnLst/>
              <a:rect r="r" b="b" t="t" l="l"/>
              <a:pathLst>
                <a:path h="7907321" w="20908783">
                  <a:moveTo>
                    <a:pt x="20908783" y="0"/>
                  </a:moveTo>
                  <a:lnTo>
                    <a:pt x="0" y="0"/>
                  </a:lnTo>
                  <a:lnTo>
                    <a:pt x="0" y="7907321"/>
                  </a:lnTo>
                  <a:lnTo>
                    <a:pt x="20908783" y="7907321"/>
                  </a:lnTo>
                  <a:lnTo>
                    <a:pt x="2090878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8528396" y="1296251"/>
            <a:ext cx="11215802" cy="8623300"/>
            <a:chOff x="0" y="0"/>
            <a:chExt cx="2953956" cy="227115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249341" y="1215386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10651684" y="3319588"/>
            <a:ext cx="6969227" cy="3206942"/>
            <a:chOff x="0" y="0"/>
            <a:chExt cx="9292303" cy="427592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114300"/>
              <a:ext cx="9292303" cy="269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5199" spc="103">
                  <a:solidFill>
                    <a:srgbClr val="A87CDF"/>
                  </a:solidFill>
                  <a:latin typeface="Montserrat Bold"/>
                </a:rPr>
                <a:t>TRANSMISSION TYPE POPULARITY BREAKDOWN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3154089"/>
              <a:ext cx="9292303" cy="1121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-5400000">
            <a:off x="8357186" y="217618"/>
            <a:ext cx="11215802" cy="8645826"/>
            <a:chOff x="0" y="0"/>
            <a:chExt cx="2953956" cy="22770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953956" cy="2277090"/>
            </a:xfrm>
            <a:custGeom>
              <a:avLst/>
              <a:gdLst/>
              <a:ahLst/>
              <a:cxnLst/>
              <a:rect r="r" b="b" t="t" l="l"/>
              <a:pathLst>
                <a:path h="2277090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7090"/>
                  </a:lnTo>
                  <a:lnTo>
                    <a:pt x="0" y="2277090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23825"/>
              <a:ext cx="2953956" cy="2400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0" y="-547700"/>
            <a:ext cx="1318219" cy="2703434"/>
            <a:chOff x="0" y="0"/>
            <a:chExt cx="1757625" cy="3604579"/>
          </a:xfrm>
        </p:grpSpPr>
        <p:grpSp>
          <p:nvGrpSpPr>
            <p:cNvPr name="Group 38" id="38"/>
            <p:cNvGrpSpPr/>
            <p:nvPr/>
          </p:nvGrpSpPr>
          <p:grpSpPr>
            <a:xfrm rot="-3784">
              <a:off x="280573" y="1672606"/>
              <a:ext cx="107027" cy="381084"/>
              <a:chOff x="0" y="0"/>
              <a:chExt cx="39938" cy="14220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3784">
              <a:off x="1383355" y="1671392"/>
              <a:ext cx="107027" cy="381084"/>
              <a:chOff x="0" y="0"/>
              <a:chExt cx="39938" cy="14220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3784">
              <a:off x="282055" y="3018675"/>
              <a:ext cx="107027" cy="381084"/>
              <a:chOff x="0" y="0"/>
              <a:chExt cx="39938" cy="142206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3784">
              <a:off x="1384837" y="3017461"/>
              <a:ext cx="107027" cy="381084"/>
              <a:chOff x="0" y="0"/>
              <a:chExt cx="39938" cy="14220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-10796848">
              <a:off x="739" y="805"/>
              <a:ext cx="1756146" cy="1613857"/>
            </a:xfrm>
            <a:custGeom>
              <a:avLst/>
              <a:gdLst/>
              <a:ahLst/>
              <a:cxnLst/>
              <a:rect r="r" b="b" t="t" l="l"/>
              <a:pathLst>
                <a:path h="1613857" w="1756146">
                  <a:moveTo>
                    <a:pt x="0" y="0"/>
                  </a:moveTo>
                  <a:lnTo>
                    <a:pt x="1756147" y="0"/>
                  </a:lnTo>
                  <a:lnTo>
                    <a:pt x="1756147" y="1613856"/>
                  </a:lnTo>
                  <a:lnTo>
                    <a:pt x="0" y="161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51" id="51"/>
            <p:cNvGrpSpPr/>
            <p:nvPr/>
          </p:nvGrpSpPr>
          <p:grpSpPr>
            <a:xfrm rot="-10796848">
              <a:off x="329049" y="1381487"/>
              <a:ext cx="1116435" cy="2222580"/>
              <a:chOff x="0" y="0"/>
              <a:chExt cx="544375" cy="108373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22BF7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-10796848">
              <a:off x="519135" y="2431039"/>
              <a:ext cx="735715" cy="720281"/>
              <a:chOff x="0" y="0"/>
              <a:chExt cx="358736" cy="35121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-10796848">
              <a:off x="376041" y="1474095"/>
              <a:ext cx="1023828" cy="535066"/>
              <a:chOff x="0" y="0"/>
              <a:chExt cx="499220" cy="260899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83276" y="0"/>
                    </a:moveTo>
                    <a:lnTo>
                      <a:pt x="415944" y="0"/>
                    </a:lnTo>
                    <a:cubicBezTo>
                      <a:pt x="461936" y="0"/>
                      <a:pt x="499220" y="37284"/>
                      <a:pt x="499220" y="83276"/>
                    </a:cubicBezTo>
                    <a:lnTo>
                      <a:pt x="499220" y="177623"/>
                    </a:lnTo>
                    <a:cubicBezTo>
                      <a:pt x="499220" y="199709"/>
                      <a:pt x="490446" y="220890"/>
                      <a:pt x="474829" y="236508"/>
                    </a:cubicBezTo>
                    <a:cubicBezTo>
                      <a:pt x="459211" y="252125"/>
                      <a:pt x="438030" y="260899"/>
                      <a:pt x="415944" y="260899"/>
                    </a:cubicBezTo>
                    <a:lnTo>
                      <a:pt x="83276" y="260899"/>
                    </a:lnTo>
                    <a:cubicBezTo>
                      <a:pt x="37284" y="260899"/>
                      <a:pt x="0" y="223615"/>
                      <a:pt x="0" y="177623"/>
                    </a:cubicBezTo>
                    <a:lnTo>
                      <a:pt x="0" y="83276"/>
                    </a:lnTo>
                    <a:cubicBezTo>
                      <a:pt x="0" y="61190"/>
                      <a:pt x="8774" y="40008"/>
                      <a:pt x="24391" y="24391"/>
                    </a:cubicBezTo>
                    <a:cubicBezTo>
                      <a:pt x="40008" y="8774"/>
                      <a:pt x="61190" y="0"/>
                      <a:pt x="83276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-10796848">
              <a:off x="982389" y="1413114"/>
              <a:ext cx="340590" cy="41159"/>
              <a:chOff x="0" y="0"/>
              <a:chExt cx="166072" cy="20069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-10796848">
              <a:off x="453497" y="1412629"/>
              <a:ext cx="340590" cy="41159"/>
              <a:chOff x="0" y="0"/>
              <a:chExt cx="166072" cy="20069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-9867310">
              <a:off x="1385178" y="2182002"/>
              <a:ext cx="185935" cy="68761"/>
              <a:chOff x="0" y="0"/>
              <a:chExt cx="90662" cy="33528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9604850">
              <a:off x="194776" y="2187489"/>
              <a:ext cx="185935" cy="68761"/>
              <a:chOff x="0" y="0"/>
              <a:chExt cx="90662" cy="33528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19984">
              <a:off x="399272" y="2078508"/>
              <a:ext cx="976773" cy="299439"/>
              <a:chOff x="0" y="0"/>
              <a:chExt cx="597833" cy="183271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19984">
              <a:off x="1282544" y="2309686"/>
              <a:ext cx="110012" cy="1012856"/>
              <a:chOff x="0" y="0"/>
              <a:chExt cx="39938" cy="367705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19984">
              <a:off x="379626" y="2309686"/>
              <a:ext cx="110012" cy="1012856"/>
              <a:chOff x="0" y="0"/>
              <a:chExt cx="39938" cy="367705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-10780015">
              <a:off x="392690" y="3210735"/>
              <a:ext cx="976773" cy="299439"/>
              <a:chOff x="0" y="0"/>
              <a:chExt cx="597833" cy="183271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84" id="84"/>
          <p:cNvSpPr/>
          <p:nvPr/>
        </p:nvSpPr>
        <p:spPr>
          <a:xfrm flipH="false" flipV="false" rot="0">
            <a:off x="0" y="2577733"/>
            <a:ext cx="9642174" cy="5744483"/>
          </a:xfrm>
          <a:custGeom>
            <a:avLst/>
            <a:gdLst/>
            <a:ahLst/>
            <a:cxnLst/>
            <a:rect r="r" b="b" t="t" l="l"/>
            <a:pathLst>
              <a:path h="5744483" w="9642174">
                <a:moveTo>
                  <a:pt x="0" y="0"/>
                </a:moveTo>
                <a:lnTo>
                  <a:pt x="9642174" y="0"/>
                </a:lnTo>
                <a:lnTo>
                  <a:pt x="9642174" y="5744483"/>
                </a:lnTo>
                <a:lnTo>
                  <a:pt x="0" y="57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2" t="0" r="-1170" b="-1102"/>
            </a:stretch>
          </a:blipFill>
        </p:spPr>
      </p:sp>
      <p:grpSp>
        <p:nvGrpSpPr>
          <p:cNvPr name="Group 85" id="85"/>
          <p:cNvGrpSpPr/>
          <p:nvPr/>
        </p:nvGrpSpPr>
        <p:grpSpPr>
          <a:xfrm rot="0">
            <a:off x="10347024" y="489660"/>
            <a:ext cx="7236126" cy="2088073"/>
            <a:chOff x="0" y="0"/>
            <a:chExt cx="9648168" cy="2784097"/>
          </a:xfrm>
        </p:grpSpPr>
        <p:sp>
          <p:nvSpPr>
            <p:cNvPr name="TextBox 86" id="86"/>
            <p:cNvSpPr txBox="true"/>
            <p:nvPr/>
          </p:nvSpPr>
          <p:spPr>
            <a:xfrm rot="0">
              <a:off x="0" y="66675"/>
              <a:ext cx="9648168" cy="188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THE DIFFERENCE IN</a:t>
              </a:r>
            </a:p>
            <a:p>
              <a:pPr algn="ctr">
                <a:lnSpc>
                  <a:spcPts val="3600"/>
                </a:lnSpc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 NEW VS. USED 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CAR PRICES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0" y="2299804"/>
              <a:ext cx="96481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0023174" y="2815971"/>
            <a:ext cx="8060001" cy="606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1. New cars are much more expensive than used cars.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minimum price for a new car is around 80,000 SR, while the minimum price for a used car is only around 22,000 SR.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average price for a new car is around 90,000SR, while the average price for a used car is only around 30,000SR.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2. The prices of used cars vary a lot more than new cars.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difference between the minimum and average price for used cars is around 8,000 SR.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difference between the minimum and average price for new cars is only around 10,000SR.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3. There is a big gap in prices between new and used cars.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minimum price for a new car (80,000 SR) is over 3 times higher than the minimum price for a used car (22,000 SR).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average price for a new car (90,000 SR) is almost 3 times higher than the average price for a used car (30,000 SR).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4. Buyers can save a lot of money by choosing a used car over a new one.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minimum price difference between new and used cars is around 58,000 SR.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uli"/>
              </a:rPr>
              <a:t>   - The average price difference between new and used cars is around 60,000 SR.</a:t>
            </a: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-5400000">
            <a:off x="8357186" y="217618"/>
            <a:ext cx="11215802" cy="8645826"/>
            <a:chOff x="0" y="0"/>
            <a:chExt cx="2953956" cy="22770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953956" cy="2277090"/>
            </a:xfrm>
            <a:custGeom>
              <a:avLst/>
              <a:gdLst/>
              <a:ahLst/>
              <a:cxnLst/>
              <a:rect r="r" b="b" t="t" l="l"/>
              <a:pathLst>
                <a:path h="2277090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7090"/>
                  </a:lnTo>
                  <a:lnTo>
                    <a:pt x="0" y="2277090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23825"/>
              <a:ext cx="2953956" cy="2400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0" y="-547700"/>
            <a:ext cx="1318219" cy="2703434"/>
            <a:chOff x="0" y="0"/>
            <a:chExt cx="1757625" cy="3604579"/>
          </a:xfrm>
        </p:grpSpPr>
        <p:grpSp>
          <p:nvGrpSpPr>
            <p:cNvPr name="Group 38" id="38"/>
            <p:cNvGrpSpPr/>
            <p:nvPr/>
          </p:nvGrpSpPr>
          <p:grpSpPr>
            <a:xfrm rot="-3784">
              <a:off x="280573" y="1672606"/>
              <a:ext cx="107027" cy="381084"/>
              <a:chOff x="0" y="0"/>
              <a:chExt cx="39938" cy="14220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3784">
              <a:off x="1383355" y="1671392"/>
              <a:ext cx="107027" cy="381084"/>
              <a:chOff x="0" y="0"/>
              <a:chExt cx="39938" cy="14220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3784">
              <a:off x="282055" y="3018675"/>
              <a:ext cx="107027" cy="381084"/>
              <a:chOff x="0" y="0"/>
              <a:chExt cx="39938" cy="142206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3784">
              <a:off x="1384837" y="3017461"/>
              <a:ext cx="107027" cy="381084"/>
              <a:chOff x="0" y="0"/>
              <a:chExt cx="39938" cy="14220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-10796848">
              <a:off x="739" y="805"/>
              <a:ext cx="1756146" cy="1613857"/>
            </a:xfrm>
            <a:custGeom>
              <a:avLst/>
              <a:gdLst/>
              <a:ahLst/>
              <a:cxnLst/>
              <a:rect r="r" b="b" t="t" l="l"/>
              <a:pathLst>
                <a:path h="1613857" w="1756146">
                  <a:moveTo>
                    <a:pt x="0" y="0"/>
                  </a:moveTo>
                  <a:lnTo>
                    <a:pt x="1756147" y="0"/>
                  </a:lnTo>
                  <a:lnTo>
                    <a:pt x="1756147" y="1613856"/>
                  </a:lnTo>
                  <a:lnTo>
                    <a:pt x="0" y="161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51" id="51"/>
            <p:cNvGrpSpPr/>
            <p:nvPr/>
          </p:nvGrpSpPr>
          <p:grpSpPr>
            <a:xfrm rot="-10796848">
              <a:off x="329049" y="1381487"/>
              <a:ext cx="1116435" cy="2222580"/>
              <a:chOff x="0" y="0"/>
              <a:chExt cx="544375" cy="108373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22BF7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-10796848">
              <a:off x="519135" y="2431039"/>
              <a:ext cx="735715" cy="720281"/>
              <a:chOff x="0" y="0"/>
              <a:chExt cx="358736" cy="35121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-10796848">
              <a:off x="376041" y="1474095"/>
              <a:ext cx="1023828" cy="535066"/>
              <a:chOff x="0" y="0"/>
              <a:chExt cx="499220" cy="260899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83276" y="0"/>
                    </a:moveTo>
                    <a:lnTo>
                      <a:pt x="415944" y="0"/>
                    </a:lnTo>
                    <a:cubicBezTo>
                      <a:pt x="461936" y="0"/>
                      <a:pt x="499220" y="37284"/>
                      <a:pt x="499220" y="83276"/>
                    </a:cubicBezTo>
                    <a:lnTo>
                      <a:pt x="499220" y="177623"/>
                    </a:lnTo>
                    <a:cubicBezTo>
                      <a:pt x="499220" y="199709"/>
                      <a:pt x="490446" y="220890"/>
                      <a:pt x="474829" y="236508"/>
                    </a:cubicBezTo>
                    <a:cubicBezTo>
                      <a:pt x="459211" y="252125"/>
                      <a:pt x="438030" y="260899"/>
                      <a:pt x="415944" y="260899"/>
                    </a:cubicBezTo>
                    <a:lnTo>
                      <a:pt x="83276" y="260899"/>
                    </a:lnTo>
                    <a:cubicBezTo>
                      <a:pt x="37284" y="260899"/>
                      <a:pt x="0" y="223615"/>
                      <a:pt x="0" y="177623"/>
                    </a:cubicBezTo>
                    <a:lnTo>
                      <a:pt x="0" y="83276"/>
                    </a:lnTo>
                    <a:cubicBezTo>
                      <a:pt x="0" y="61190"/>
                      <a:pt x="8774" y="40008"/>
                      <a:pt x="24391" y="24391"/>
                    </a:cubicBezTo>
                    <a:cubicBezTo>
                      <a:pt x="40008" y="8774"/>
                      <a:pt x="61190" y="0"/>
                      <a:pt x="83276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-10796848">
              <a:off x="982389" y="1413114"/>
              <a:ext cx="340590" cy="41159"/>
              <a:chOff x="0" y="0"/>
              <a:chExt cx="166072" cy="20069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-10796848">
              <a:off x="453497" y="1412629"/>
              <a:ext cx="340590" cy="41159"/>
              <a:chOff x="0" y="0"/>
              <a:chExt cx="166072" cy="20069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-9867310">
              <a:off x="1385178" y="2182002"/>
              <a:ext cx="185935" cy="68761"/>
              <a:chOff x="0" y="0"/>
              <a:chExt cx="90662" cy="33528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9604850">
              <a:off x="194776" y="2187489"/>
              <a:ext cx="185935" cy="68761"/>
              <a:chOff x="0" y="0"/>
              <a:chExt cx="90662" cy="33528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19984">
              <a:off x="399272" y="2078508"/>
              <a:ext cx="976773" cy="299439"/>
              <a:chOff x="0" y="0"/>
              <a:chExt cx="597833" cy="183271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19984">
              <a:off x="1282544" y="2309686"/>
              <a:ext cx="110012" cy="1012856"/>
              <a:chOff x="0" y="0"/>
              <a:chExt cx="39938" cy="367705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19984">
              <a:off x="379626" y="2309686"/>
              <a:ext cx="110012" cy="1012856"/>
              <a:chOff x="0" y="0"/>
              <a:chExt cx="39938" cy="367705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-10780015">
              <a:off x="392690" y="3210735"/>
              <a:ext cx="976773" cy="299439"/>
              <a:chOff x="0" y="0"/>
              <a:chExt cx="597833" cy="183271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84" id="84"/>
          <p:cNvSpPr/>
          <p:nvPr/>
        </p:nvSpPr>
        <p:spPr>
          <a:xfrm flipH="false" flipV="false" rot="0">
            <a:off x="0" y="2243758"/>
            <a:ext cx="9642174" cy="6996806"/>
          </a:xfrm>
          <a:custGeom>
            <a:avLst/>
            <a:gdLst/>
            <a:ahLst/>
            <a:cxnLst/>
            <a:rect r="r" b="b" t="t" l="l"/>
            <a:pathLst>
              <a:path h="6996806" w="9642174">
                <a:moveTo>
                  <a:pt x="0" y="0"/>
                </a:moveTo>
                <a:lnTo>
                  <a:pt x="9642174" y="0"/>
                </a:lnTo>
                <a:lnTo>
                  <a:pt x="9642174" y="6996806"/>
                </a:lnTo>
                <a:lnTo>
                  <a:pt x="0" y="699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5" id="85"/>
          <p:cNvGrpSpPr/>
          <p:nvPr/>
        </p:nvGrpSpPr>
        <p:grpSpPr>
          <a:xfrm rot="0">
            <a:off x="10347024" y="1028700"/>
            <a:ext cx="7236126" cy="2088073"/>
            <a:chOff x="0" y="0"/>
            <a:chExt cx="9648168" cy="2784097"/>
          </a:xfrm>
        </p:grpSpPr>
        <p:sp>
          <p:nvSpPr>
            <p:cNvPr name="TextBox 86" id="86"/>
            <p:cNvSpPr txBox="true"/>
            <p:nvPr/>
          </p:nvSpPr>
          <p:spPr>
            <a:xfrm rot="0">
              <a:off x="0" y="66675"/>
              <a:ext cx="9648168" cy="188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THE DIFFERENCE IN</a:t>
              </a:r>
            </a:p>
            <a:p>
              <a:pPr algn="ctr">
                <a:lnSpc>
                  <a:spcPts val="3600"/>
                </a:lnSpc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 NEW VS. USED 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CAR PAYMENT METHOD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0" y="2299804"/>
              <a:ext cx="96481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0053189" y="4168471"/>
            <a:ext cx="7823796" cy="309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3" indent="-243026" lvl="1">
              <a:lnSpc>
                <a:spcPts val="3151"/>
              </a:lnSpc>
              <a:buAutoNum type="arabicPeriod" startAt="1"/>
            </a:pPr>
            <a:r>
              <a:rPr lang="en-US" sz="2251">
                <a:solidFill>
                  <a:srgbClr val="FFFFFF"/>
                </a:solidFill>
                <a:latin typeface="Muli"/>
              </a:rPr>
              <a:t>For "New" cond</a:t>
            </a:r>
            <a:r>
              <a:rPr lang="en-US" sz="2251">
                <a:solidFill>
                  <a:srgbClr val="FFFFFF"/>
                </a:solidFill>
                <a:latin typeface="Muli"/>
              </a:rPr>
              <a:t>ition, the predominant payment method is "Cash or Installments</a:t>
            </a: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Muli"/>
              </a:rPr>
              <a:t>" with a count of around 460.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Muli"/>
              </a:rPr>
              <a:t>2.For "used" condition, the payment methods "Cash only" the most preferred method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97630" y="-4003017"/>
            <a:ext cx="19161165" cy="13025544"/>
            <a:chOff x="0" y="0"/>
            <a:chExt cx="25548220" cy="17367392"/>
          </a:xfrm>
        </p:grpSpPr>
        <p:sp>
          <p:nvSpPr>
            <p:cNvPr name="AutoShape 3" id="3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45" id="45"/>
          <p:cNvSpPr/>
          <p:nvPr/>
        </p:nvSpPr>
        <p:spPr>
          <a:xfrm flipH="true" flipV="true" rot="5400000">
            <a:off x="7577810" y="5099653"/>
            <a:ext cx="3132380" cy="3220074"/>
          </a:xfrm>
          <a:custGeom>
            <a:avLst/>
            <a:gdLst/>
            <a:ahLst/>
            <a:cxnLst/>
            <a:rect r="r" b="b" t="t" l="l"/>
            <a:pathLst>
              <a:path h="3220074" w="3132380">
                <a:moveTo>
                  <a:pt x="3132380" y="3220074"/>
                </a:moveTo>
                <a:lnTo>
                  <a:pt x="0" y="3220074"/>
                </a:lnTo>
                <a:lnTo>
                  <a:pt x="0" y="0"/>
                </a:lnTo>
                <a:lnTo>
                  <a:pt x="3132380" y="0"/>
                </a:lnTo>
                <a:lnTo>
                  <a:pt x="3132380" y="3220074"/>
                </a:lnTo>
                <a:close/>
              </a:path>
            </a:pathLst>
          </a:custGeom>
          <a:blipFill>
            <a:blip r:embed="rId2"/>
            <a:stretch>
              <a:fillRect l="0" t="-3672" r="0" b="-5473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-5400000">
            <a:off x="8894859" y="580987"/>
            <a:ext cx="11215802" cy="8196224"/>
            <a:chOff x="0" y="0"/>
            <a:chExt cx="2953956" cy="215867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953956" cy="2158676"/>
            </a:xfrm>
            <a:custGeom>
              <a:avLst/>
              <a:gdLst/>
              <a:ahLst/>
              <a:cxnLst/>
              <a:rect r="r" b="b" t="t" l="l"/>
              <a:pathLst>
                <a:path h="2158676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158676"/>
                  </a:lnTo>
                  <a:lnTo>
                    <a:pt x="0" y="215867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23825"/>
              <a:ext cx="2953956" cy="228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1076580" y="4241633"/>
            <a:ext cx="6852359" cy="189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5"/>
              </a:lnSpc>
              <a:spcBef>
                <a:spcPct val="0"/>
              </a:spcBef>
            </a:pPr>
            <a:r>
              <a:rPr lang="en-US" sz="4955" spc="99">
                <a:solidFill>
                  <a:srgbClr val="77D4F1"/>
                </a:solidFill>
                <a:latin typeface="Montserrat Bold"/>
              </a:rPr>
              <a:t>RELATIONSHIP BETWEEN MILEAGE AND PRICE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-757657" y="9267825"/>
            <a:ext cx="11162305" cy="2038350"/>
            <a:chOff x="0" y="0"/>
            <a:chExt cx="14883074" cy="271780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14883074" cy="2717800"/>
              <a:chOff x="0" y="0"/>
              <a:chExt cx="2939866" cy="536849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2939866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2939866">
                    <a:moveTo>
                      <a:pt x="0" y="0"/>
                    </a:moveTo>
                    <a:lnTo>
                      <a:pt x="2939866" y="0"/>
                    </a:lnTo>
                    <a:lnTo>
                      <a:pt x="2939866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23825"/>
                <a:ext cx="2939866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7786587" y="858825"/>
              <a:ext cx="2695398" cy="93675"/>
              <a:chOff x="0" y="0"/>
              <a:chExt cx="529600" cy="1840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33058" y="858825"/>
              <a:ext cx="2695398" cy="93675"/>
              <a:chOff x="0" y="0"/>
              <a:chExt cx="529600" cy="18406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513351" y="858825"/>
              <a:ext cx="2695398" cy="93675"/>
              <a:chOff x="0" y="0"/>
              <a:chExt cx="529600" cy="18406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4059822" y="858825"/>
              <a:ext cx="2695398" cy="93675"/>
              <a:chOff x="0" y="0"/>
              <a:chExt cx="529600" cy="18406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66" id="66"/>
          <p:cNvSpPr/>
          <p:nvPr/>
        </p:nvSpPr>
        <p:spPr>
          <a:xfrm flipH="true" flipV="false" rot="0">
            <a:off x="-7640835" y="4178605"/>
            <a:ext cx="15681587" cy="5930491"/>
          </a:xfrm>
          <a:custGeom>
            <a:avLst/>
            <a:gdLst/>
            <a:ahLst/>
            <a:cxnLst/>
            <a:rect r="r" b="b" t="t" l="l"/>
            <a:pathLst>
              <a:path h="5930491" w="15681587">
                <a:moveTo>
                  <a:pt x="15681587" y="0"/>
                </a:moveTo>
                <a:lnTo>
                  <a:pt x="0" y="0"/>
                </a:lnTo>
                <a:lnTo>
                  <a:pt x="0" y="5930491"/>
                </a:lnTo>
                <a:lnTo>
                  <a:pt x="15681587" y="5930491"/>
                </a:lnTo>
                <a:lnTo>
                  <a:pt x="1568158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3153694" y="2110592"/>
            <a:ext cx="11215802" cy="5899014"/>
            <a:chOff x="0" y="0"/>
            <a:chExt cx="2953956" cy="15536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1553650"/>
            </a:xfrm>
            <a:custGeom>
              <a:avLst/>
              <a:gdLst/>
              <a:ahLst/>
              <a:cxnLst/>
              <a:rect r="r" b="b" t="t" l="l"/>
              <a:pathLst>
                <a:path h="1553650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1553650"/>
                  </a:lnTo>
                  <a:lnTo>
                    <a:pt x="0" y="1553650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1677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771274" y="1475172"/>
            <a:ext cx="12063287" cy="7178564"/>
          </a:xfrm>
          <a:custGeom>
            <a:avLst/>
            <a:gdLst/>
            <a:ahLst/>
            <a:cxnLst/>
            <a:rect r="r" b="b" t="t" l="l"/>
            <a:pathLst>
              <a:path h="7178564" w="12063287">
                <a:moveTo>
                  <a:pt x="0" y="0"/>
                </a:moveTo>
                <a:lnTo>
                  <a:pt x="12063287" y="0"/>
                </a:lnTo>
                <a:lnTo>
                  <a:pt x="12063287" y="7178564"/>
                </a:lnTo>
                <a:lnTo>
                  <a:pt x="0" y="7178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09687" y="2915702"/>
            <a:ext cx="4566493" cy="4481877"/>
            <a:chOff x="0" y="0"/>
            <a:chExt cx="6088657" cy="597583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6088657" cy="2493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RELATIONSHIP BETWEEN MILEAGE AND PRICE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888043"/>
              <a:ext cx="6088657" cy="308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Muli Bold"/>
                </a:rPr>
                <a:t>The graph shows a clear trend that as the mileage of a car increases, the price generally decreases. This inverse relationship between mileage and price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296251" y="1103891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020302" y="344533"/>
            <a:ext cx="13664400" cy="9597934"/>
            <a:chOff x="0" y="0"/>
            <a:chExt cx="18219200" cy="1279724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095900" y="10433252"/>
              <a:ext cx="16027400" cy="218831"/>
              <a:chOff x="0" y="0"/>
              <a:chExt cx="3165906" cy="43226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43600" y="10542667"/>
              <a:ext cx="14954403" cy="2254578"/>
              <a:chOff x="0" y="0"/>
              <a:chExt cx="2953956" cy="445349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2953956" cy="445349"/>
              </a:xfrm>
              <a:custGeom>
                <a:avLst/>
                <a:gdLst/>
                <a:ahLst/>
                <a:cxnLst/>
                <a:rect r="r" b="b" t="t" l="l"/>
                <a:pathLst>
                  <a:path h="445349" w="2953956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23825"/>
                <a:ext cx="2953956" cy="5691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8" id="78"/>
          <p:cNvGrpSpPr/>
          <p:nvPr/>
        </p:nvGrpSpPr>
        <p:grpSpPr>
          <a:xfrm rot="0"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3" id="103"/>
            <p:cNvSpPr/>
            <p:nvPr/>
          </p:nvSpPr>
          <p:spPr>
            <a:xfrm flipH="false" flipV="false"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04" id="104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131" id="131"/>
            <p:cNvSpPr/>
            <p:nvPr/>
          </p:nvSpPr>
          <p:spPr>
            <a:xfrm flipH="false" flipV="false" rot="-10800000">
              <a:off x="3369655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32" id="132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65" id="165"/>
          <p:cNvGrpSpPr/>
          <p:nvPr/>
        </p:nvGrpSpPr>
        <p:grpSpPr>
          <a:xfrm rot="0">
            <a:off x="151944" y="4215746"/>
            <a:ext cx="8319413" cy="2399590"/>
            <a:chOff x="0" y="0"/>
            <a:chExt cx="11092551" cy="3199454"/>
          </a:xfrm>
        </p:grpSpPr>
        <p:sp>
          <p:nvSpPr>
            <p:cNvPr name="TextBox 166" id="166"/>
            <p:cNvSpPr txBox="true"/>
            <p:nvPr/>
          </p:nvSpPr>
          <p:spPr>
            <a:xfrm rot="0">
              <a:off x="0" y="95250"/>
              <a:ext cx="11092551" cy="1871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26"/>
                </a:lnSpc>
                <a:spcBef>
                  <a:spcPct val="0"/>
                </a:spcBef>
              </a:pPr>
              <a:r>
                <a:rPr lang="en-US" sz="5326" spc="106">
                  <a:solidFill>
                    <a:srgbClr val="F88219"/>
                  </a:solidFill>
                  <a:latin typeface="Montserrat Bold"/>
                </a:rPr>
                <a:t>CAR PRICES BY TRANSMISSION TYPE</a:t>
              </a:r>
            </a:p>
          </p:txBody>
        </p:sp>
        <p:sp>
          <p:nvSpPr>
            <p:cNvPr name="TextBox 167" id="167"/>
            <p:cNvSpPr txBox="true"/>
            <p:nvPr/>
          </p:nvSpPr>
          <p:spPr>
            <a:xfrm rot="0">
              <a:off x="0" y="2482081"/>
              <a:ext cx="11092551" cy="71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9351754" y="927100"/>
            <a:ext cx="11215802" cy="8432800"/>
            <a:chOff x="0" y="0"/>
            <a:chExt cx="2953956" cy="2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20984"/>
            </a:xfrm>
            <a:custGeom>
              <a:avLst/>
              <a:gdLst/>
              <a:ahLst/>
              <a:cxnLst/>
              <a:rect r="r" b="b" t="t" l="l"/>
              <a:pathLst>
                <a:path h="22209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09433" y="1786168"/>
            <a:ext cx="9922166" cy="7363576"/>
          </a:xfrm>
          <a:custGeom>
            <a:avLst/>
            <a:gdLst/>
            <a:ahLst/>
            <a:cxnLst/>
            <a:rect r="r" b="b" t="t" l="l"/>
            <a:pathLst>
              <a:path h="7363576" w="9922166">
                <a:moveTo>
                  <a:pt x="0" y="0"/>
                </a:moveTo>
                <a:lnTo>
                  <a:pt x="9922166" y="0"/>
                </a:lnTo>
                <a:lnTo>
                  <a:pt x="9922166" y="7363576"/>
                </a:lnTo>
                <a:lnTo>
                  <a:pt x="0" y="7363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5" t="0" r="-10661" b="-210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568084" y="2488304"/>
            <a:ext cx="6168668" cy="4439815"/>
            <a:chOff x="0" y="0"/>
            <a:chExt cx="8224891" cy="591975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04775"/>
              <a:ext cx="8224891" cy="94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71"/>
                </a:lnSpc>
                <a:spcBef>
                  <a:spcPct val="0"/>
                </a:spcBef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540519"/>
              <a:ext cx="8224891" cy="4379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4"/>
                </a:lnSpc>
              </a:pPr>
              <a:r>
                <a:rPr lang="en-US" sz="3160">
                  <a:solidFill>
                    <a:srgbClr val="FFFFFF"/>
                  </a:solidFill>
                  <a:latin typeface="Muli"/>
                </a:rPr>
                <a:t>The median car price for Automatic transmission cars is around 75,000 SR, significantly higher than the median price of around 25,000 SR for Manual transmission cars.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783877" y="-2742055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95012" y="2488173"/>
            <a:ext cx="7330631" cy="7724678"/>
          </a:xfrm>
          <a:custGeom>
            <a:avLst/>
            <a:gdLst/>
            <a:ahLst/>
            <a:cxnLst/>
            <a:rect r="r" b="b" t="t" l="l"/>
            <a:pathLst>
              <a:path h="7724678" w="7330631">
                <a:moveTo>
                  <a:pt x="0" y="0"/>
                </a:moveTo>
                <a:lnTo>
                  <a:pt x="7330630" y="0"/>
                </a:lnTo>
                <a:lnTo>
                  <a:pt x="7330630" y="7724678"/>
                </a:lnTo>
                <a:lnTo>
                  <a:pt x="0" y="772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24501" b="-1130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2188" cy="719917"/>
              <a:chOff x="0" y="0"/>
              <a:chExt cx="39938" cy="14220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602449" y="3846110"/>
            <a:ext cx="538227" cy="3105110"/>
            <a:chOff x="0" y="0"/>
            <a:chExt cx="717637" cy="414014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37718" cy="63771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133018"/>
              <a:ext cx="637718" cy="63771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DDC4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2323527"/>
              <a:ext cx="637718" cy="63771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79918" y="3502429"/>
              <a:ext cx="637718" cy="637718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4</a:t>
                </a: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662388" y="7370320"/>
            <a:ext cx="478289" cy="478289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7CD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879067" y="3846110"/>
            <a:ext cx="478289" cy="47828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BF7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6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-10800000">
            <a:off x="13103608" y="3364758"/>
            <a:ext cx="2403630" cy="2208879"/>
          </a:xfrm>
          <a:custGeom>
            <a:avLst/>
            <a:gdLst/>
            <a:ahLst/>
            <a:cxnLst/>
            <a:rect r="r" b="b" t="t" l="l"/>
            <a:pathLst>
              <a:path h="2208879" w="2403630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079" r="0" b="-2015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44375" cy="1083733"/>
            </a:xfrm>
            <a:custGeom>
              <a:avLst/>
              <a:gdLst/>
              <a:ahLst/>
              <a:cxnLst/>
              <a:rect r="r" b="b" t="t" l="l"/>
              <a:pathLst>
                <a:path h="1083733" w="544375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58736" cy="351210"/>
            </a:xfrm>
            <a:custGeom>
              <a:avLst/>
              <a:gdLst/>
              <a:ahLst/>
              <a:cxnLst/>
              <a:rect r="r" b="b" t="t" l="l"/>
              <a:pathLst>
                <a:path h="351210" w="358736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99220" cy="260899"/>
            </a:xfrm>
            <a:custGeom>
              <a:avLst/>
              <a:gdLst/>
              <a:ahLst/>
              <a:cxnLst/>
              <a:rect r="r" b="b" t="t" l="l"/>
              <a:pathLst>
                <a:path h="260899" w="499220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3645912" y="6190083"/>
            <a:ext cx="1346392" cy="412749"/>
            <a:chOff x="0" y="0"/>
            <a:chExt cx="597833" cy="18327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3625882" y="6505122"/>
            <a:ext cx="151641" cy="1396130"/>
            <a:chOff x="0" y="0"/>
            <a:chExt cx="39938" cy="36770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4868121" y="6505122"/>
            <a:ext cx="151641" cy="1396130"/>
            <a:chOff x="0" y="0"/>
            <a:chExt cx="39938" cy="367705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name="Group 80" id="80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86" id="86"/>
          <p:cNvGrpSpPr/>
          <p:nvPr/>
        </p:nvGrpSpPr>
        <p:grpSpPr>
          <a:xfrm rot="0"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name="Group 87" id="87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TextBox 93" id="93"/>
          <p:cNvSpPr txBox="true"/>
          <p:nvPr/>
        </p:nvSpPr>
        <p:spPr>
          <a:xfrm rot="0">
            <a:off x="2229850" y="3961586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2229850" y="4811349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GOALS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2229850" y="5697811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DATA OVERVIEW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2263246" y="6514647"/>
            <a:ext cx="3525868" cy="52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26"/>
              </a:lnSpc>
              <a:spcBef>
                <a:spcPct val="0"/>
              </a:spcBef>
            </a:pPr>
            <a:r>
              <a:rPr lang="en-US" sz="1841" spc="36">
                <a:solidFill>
                  <a:srgbClr val="FFFFFF"/>
                </a:solidFill>
                <a:latin typeface="Montserrat Bold"/>
              </a:rPr>
              <a:t>TRANSMISSION TYPE POPULARITY BREAKDOWN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6645695" y="3824305"/>
            <a:ext cx="4343337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RELATIONSHIP BETWEEN MILEAGE AND PRICE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602449" y="1630923"/>
            <a:ext cx="129492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CONTENTS</a:t>
            </a:r>
          </a:p>
        </p:txBody>
      </p:sp>
      <p:grpSp>
        <p:nvGrpSpPr>
          <p:cNvPr name="Group 99" id="99"/>
          <p:cNvGrpSpPr/>
          <p:nvPr/>
        </p:nvGrpSpPr>
        <p:grpSpPr>
          <a:xfrm rot="0">
            <a:off x="5879067" y="4645672"/>
            <a:ext cx="478289" cy="478289"/>
            <a:chOff x="0" y="0"/>
            <a:chExt cx="812800" cy="81280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7</a:t>
              </a: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5879067" y="5573637"/>
            <a:ext cx="478289" cy="478289"/>
            <a:chOff x="0" y="0"/>
            <a:chExt cx="812800" cy="81280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4" id="10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8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5912939" y="6602832"/>
            <a:ext cx="478289" cy="478289"/>
            <a:chOff x="0" y="0"/>
            <a:chExt cx="812800" cy="81280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07" id="10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9</a:t>
              </a: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3614982" y="8311531"/>
            <a:ext cx="478289" cy="478289"/>
            <a:chOff x="0" y="0"/>
            <a:chExt cx="812800" cy="81280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10" id="1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11</a:t>
              </a:r>
            </a:p>
          </p:txBody>
        </p:sp>
      </p:grpSp>
      <p:sp>
        <p:nvSpPr>
          <p:cNvPr name="TextBox 111" id="111"/>
          <p:cNvSpPr txBox="true"/>
          <p:nvPr/>
        </p:nvSpPr>
        <p:spPr>
          <a:xfrm rot="0">
            <a:off x="6645695" y="4619163"/>
            <a:ext cx="3270714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CAR PRICES BY TRANSMISSION TYPE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6645695" y="6496290"/>
            <a:ext cx="4928795" cy="111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PREDICTING</a:t>
            </a:r>
          </a:p>
          <a:p>
            <a:pPr algn="l">
              <a:lnSpc>
                <a:spcPts val="2199"/>
              </a:lnSpc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 car prices in the next three years</a:t>
            </a:r>
          </a:p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</a:p>
        </p:txBody>
      </p:sp>
      <p:sp>
        <p:nvSpPr>
          <p:cNvPr name="TextBox 113" id="113"/>
          <p:cNvSpPr txBox="true"/>
          <p:nvPr/>
        </p:nvSpPr>
        <p:spPr>
          <a:xfrm rot="0">
            <a:off x="4277312" y="8454406"/>
            <a:ext cx="2770263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2253010" y="7413631"/>
            <a:ext cx="3592661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USED VS. NEW CAR MARKET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6645695" y="5549569"/>
            <a:ext cx="3589278" cy="5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MEAN CAR PRICES BY COLOR</a:t>
            </a:r>
          </a:p>
        </p:txBody>
      </p:sp>
      <p:grpSp>
        <p:nvGrpSpPr>
          <p:cNvPr name="Group 116" id="116"/>
          <p:cNvGrpSpPr/>
          <p:nvPr/>
        </p:nvGrpSpPr>
        <p:grpSpPr>
          <a:xfrm rot="0">
            <a:off x="5959971" y="7437699"/>
            <a:ext cx="478289" cy="478289"/>
            <a:chOff x="0" y="0"/>
            <a:chExt cx="812800" cy="81280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7CDF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10</a:t>
              </a:r>
            </a:p>
          </p:txBody>
        </p:sp>
      </p:grpSp>
      <p:sp>
        <p:nvSpPr>
          <p:cNvPr name="TextBox 119" id="119"/>
          <p:cNvSpPr txBox="true"/>
          <p:nvPr/>
        </p:nvSpPr>
        <p:spPr>
          <a:xfrm rot="0">
            <a:off x="6571946" y="7625340"/>
            <a:ext cx="4928795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4371832" y="5501992"/>
            <a:ext cx="12020550" cy="164123"/>
            <a:chOff x="0" y="0"/>
            <a:chExt cx="3165906" cy="43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368170" y="2657825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2368170" y="8440025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368170" y="-237775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2368170" y="5548925"/>
            <a:ext cx="2091000" cy="70256"/>
            <a:chOff x="0" y="0"/>
            <a:chExt cx="547795" cy="184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956036" y="2657825"/>
            <a:ext cx="2091000" cy="70256"/>
            <a:chOff x="0" y="0"/>
            <a:chExt cx="547795" cy="184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5956036" y="8440025"/>
            <a:ext cx="2091000" cy="70256"/>
            <a:chOff x="0" y="0"/>
            <a:chExt cx="547795" cy="184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5956036" y="-237775"/>
            <a:ext cx="2091000" cy="70256"/>
            <a:chOff x="0" y="0"/>
            <a:chExt cx="547795" cy="184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5956036" y="5548925"/>
            <a:ext cx="2091000" cy="70256"/>
            <a:chOff x="0" y="0"/>
            <a:chExt cx="547795" cy="184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-821379" y="5501992"/>
            <a:ext cx="12020550" cy="164123"/>
            <a:chOff x="0" y="0"/>
            <a:chExt cx="3165906" cy="432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5400000">
            <a:off x="2811136" y="5501992"/>
            <a:ext cx="12020550" cy="164123"/>
            <a:chOff x="0" y="0"/>
            <a:chExt cx="3165906" cy="432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5400000">
            <a:off x="-4855956" y="4611105"/>
            <a:ext cx="11215802" cy="1608872"/>
            <a:chOff x="0" y="0"/>
            <a:chExt cx="2953956" cy="4237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953956" cy="423736"/>
            </a:xfrm>
            <a:custGeom>
              <a:avLst/>
              <a:gdLst/>
              <a:ahLst/>
              <a:cxnLst/>
              <a:rect r="r" b="b" t="t" l="l"/>
              <a:pathLst>
                <a:path h="423736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23736"/>
                  </a:lnTo>
                  <a:lnTo>
                    <a:pt x="0" y="423736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2953956" cy="54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411" y="8775326"/>
            <a:ext cx="1448064" cy="557572"/>
            <a:chOff x="0" y="0"/>
            <a:chExt cx="812800" cy="31296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91265" y="8806934"/>
            <a:ext cx="494355" cy="49435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2131530">
            <a:off x="1556382" y="4943081"/>
            <a:ext cx="1448064" cy="557572"/>
            <a:chOff x="0" y="0"/>
            <a:chExt cx="812800" cy="31296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BF7E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2131530">
            <a:off x="2033236" y="4974689"/>
            <a:ext cx="494355" cy="494355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-1301850">
            <a:off x="-720" y="7150867"/>
            <a:ext cx="1448064" cy="557572"/>
            <a:chOff x="0" y="0"/>
            <a:chExt cx="812800" cy="31296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-1301850">
            <a:off x="346185" y="7182476"/>
            <a:ext cx="494355" cy="494355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-5400000">
            <a:off x="469165" y="1059071"/>
            <a:ext cx="1448064" cy="557572"/>
            <a:chOff x="0" y="0"/>
            <a:chExt cx="812800" cy="31296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-5400000">
            <a:off x="946019" y="1153098"/>
            <a:ext cx="494355" cy="494355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10579451">
            <a:off x="3642387" y="1783103"/>
            <a:ext cx="1448064" cy="557572"/>
            <a:chOff x="0" y="0"/>
            <a:chExt cx="812800" cy="31296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7CDF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10579451">
            <a:off x="4119241" y="1814711"/>
            <a:ext cx="494355" cy="494355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2855121" y="79680"/>
            <a:ext cx="5716514" cy="8524014"/>
            <a:chOff x="0" y="0"/>
            <a:chExt cx="7622019" cy="11365351"/>
          </a:xfrm>
        </p:grpSpPr>
        <p:grpSp>
          <p:nvGrpSpPr>
            <p:cNvPr name="Group 69" id="69"/>
            <p:cNvGrpSpPr/>
            <p:nvPr/>
          </p:nvGrpSpPr>
          <p:grpSpPr>
            <a:xfrm rot="0"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3" id="93"/>
            <p:cNvSpPr/>
            <p:nvPr/>
          </p:nvSpPr>
          <p:spPr>
            <a:xfrm flipH="false" flipV="false"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94" id="94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121" id="121"/>
            <p:cNvSpPr/>
            <p:nvPr/>
          </p:nvSpPr>
          <p:spPr>
            <a:xfrm flipH="false" flipV="false" rot="-10800000">
              <a:off x="3369655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22" id="122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55" id="155"/>
          <p:cNvGrpSpPr/>
          <p:nvPr/>
        </p:nvGrpSpPr>
        <p:grpSpPr>
          <a:xfrm rot="-5400000">
            <a:off x="8356059" y="1091501"/>
            <a:ext cx="11215802" cy="8648079"/>
            <a:chOff x="0" y="0"/>
            <a:chExt cx="2953956" cy="2277683"/>
          </a:xfrm>
        </p:grpSpPr>
        <p:sp>
          <p:nvSpPr>
            <p:cNvPr name="Freeform 156" id="156"/>
            <p:cNvSpPr/>
            <p:nvPr/>
          </p:nvSpPr>
          <p:spPr>
            <a:xfrm flipH="false" flipV="false" rot="0">
              <a:off x="0" y="0"/>
              <a:ext cx="2953956" cy="2277683"/>
            </a:xfrm>
            <a:custGeom>
              <a:avLst/>
              <a:gdLst/>
              <a:ahLst/>
              <a:cxnLst/>
              <a:rect r="r" b="b" t="t" l="l"/>
              <a:pathLst>
                <a:path h="2277683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7683"/>
                  </a:lnTo>
                  <a:lnTo>
                    <a:pt x="0" y="2277683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57" id="157"/>
            <p:cNvSpPr txBox="true"/>
            <p:nvPr/>
          </p:nvSpPr>
          <p:spPr>
            <a:xfrm>
              <a:off x="0" y="-123825"/>
              <a:ext cx="2953956" cy="2401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58" id="158"/>
          <p:cNvGrpSpPr/>
          <p:nvPr/>
        </p:nvGrpSpPr>
        <p:grpSpPr>
          <a:xfrm rot="0">
            <a:off x="9804254" y="4366865"/>
            <a:ext cx="8319413" cy="2399590"/>
            <a:chOff x="0" y="0"/>
            <a:chExt cx="11092551" cy="3199454"/>
          </a:xfrm>
        </p:grpSpPr>
        <p:sp>
          <p:nvSpPr>
            <p:cNvPr name="TextBox 159" id="159"/>
            <p:cNvSpPr txBox="true"/>
            <p:nvPr/>
          </p:nvSpPr>
          <p:spPr>
            <a:xfrm rot="0">
              <a:off x="0" y="95250"/>
              <a:ext cx="11092551" cy="1871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26"/>
                </a:lnSpc>
                <a:spcBef>
                  <a:spcPct val="0"/>
                </a:spcBef>
              </a:pPr>
              <a:r>
                <a:rPr lang="en-US" sz="5326" spc="106">
                  <a:solidFill>
                    <a:srgbClr val="F88219"/>
                  </a:solidFill>
                  <a:latin typeface="Montserrat Bold"/>
                </a:rPr>
                <a:t>MEAN CAR PRICES BY COLOR</a:t>
              </a:r>
            </a:p>
          </p:txBody>
        </p:sp>
        <p:sp>
          <p:nvSpPr>
            <p:cNvPr name="TextBox 160" id="160"/>
            <p:cNvSpPr txBox="true"/>
            <p:nvPr/>
          </p:nvSpPr>
          <p:spPr>
            <a:xfrm rot="0">
              <a:off x="0" y="2482081"/>
              <a:ext cx="11092551" cy="71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20984"/>
            </a:xfrm>
            <a:custGeom>
              <a:avLst/>
              <a:gdLst/>
              <a:ahLst/>
              <a:cxnLst/>
              <a:rect r="r" b="b" t="t" l="l"/>
              <a:pathLst>
                <a:path h="22209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62829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28000" y="2236420"/>
            <a:ext cx="10070854" cy="7021880"/>
          </a:xfrm>
          <a:custGeom>
            <a:avLst/>
            <a:gdLst/>
            <a:ahLst/>
            <a:cxnLst/>
            <a:rect r="r" b="b" t="t" l="l"/>
            <a:pathLst>
              <a:path h="7021880" w="10070854">
                <a:moveTo>
                  <a:pt x="0" y="0"/>
                </a:moveTo>
                <a:lnTo>
                  <a:pt x="10070854" y="0"/>
                </a:lnTo>
                <a:lnTo>
                  <a:pt x="10070854" y="7021880"/>
                </a:lnTo>
                <a:lnTo>
                  <a:pt x="0" y="702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53860" y="1028700"/>
            <a:ext cx="7115480" cy="8655900"/>
            <a:chOff x="0" y="0"/>
            <a:chExt cx="9487307" cy="1154120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95250"/>
              <a:ext cx="9487307" cy="1539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88"/>
                </a:lnSpc>
                <a:spcBef>
                  <a:spcPct val="0"/>
                </a:spcBef>
              </a:pPr>
              <a:r>
                <a:rPr lang="en-US" sz="4388" spc="87">
                  <a:solidFill>
                    <a:srgbClr val="F88219"/>
                  </a:solidFill>
                  <a:latin typeface="Montserrat Bold"/>
                </a:rPr>
                <a:t>MEAN CAR PRICES BY COLOR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049884"/>
              <a:ext cx="9487307" cy="9491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9065" indent="-289532" lvl="1">
                <a:lnSpc>
                  <a:spcPts val="3754"/>
                </a:lnSpc>
                <a:buFont typeface="Arial"/>
                <a:buChar char="•"/>
              </a:pPr>
              <a:r>
                <a:rPr lang="en-US" sz="2682">
                  <a:solidFill>
                    <a:srgbClr val="FFFFFF"/>
                  </a:solidFill>
                  <a:latin typeface="Muli"/>
                </a:rPr>
                <a:t>The highest mean car price is for the color "Brown" at around 90,000SR.</a:t>
              </a:r>
            </a:p>
            <a:p>
              <a:pPr algn="l">
                <a:lnSpc>
                  <a:spcPts val="3754"/>
                </a:lnSpc>
              </a:pPr>
            </a:p>
            <a:p>
              <a:pPr algn="l" marL="579065" indent="-289532" lvl="1">
                <a:lnSpc>
                  <a:spcPts val="3754"/>
                </a:lnSpc>
                <a:buFont typeface="Arial"/>
                <a:buChar char="•"/>
              </a:pPr>
              <a:r>
                <a:rPr lang="en-US" sz="2682">
                  <a:solidFill>
                    <a:srgbClr val="FFFFFF"/>
                  </a:solidFill>
                  <a:latin typeface="Muli"/>
                </a:rPr>
                <a:t>The second highest mean car price is for the color "Blue" at around 73,000SR.</a:t>
              </a:r>
            </a:p>
            <a:p>
              <a:pPr algn="l">
                <a:lnSpc>
                  <a:spcPts val="3754"/>
                </a:lnSpc>
              </a:pPr>
            </a:p>
            <a:p>
              <a:pPr algn="l" marL="579065" indent="-289532" lvl="1">
                <a:lnSpc>
                  <a:spcPts val="3754"/>
                </a:lnSpc>
                <a:buFont typeface="Arial"/>
                <a:buChar char="•"/>
              </a:pPr>
              <a:r>
                <a:rPr lang="en-US" sz="2682">
                  <a:solidFill>
                    <a:srgbClr val="FFFFFF"/>
                  </a:solidFill>
                  <a:latin typeface="Muli"/>
                </a:rPr>
                <a:t>The third highest mean car price is for the color "Silver" at around 65,000SR.</a:t>
              </a:r>
            </a:p>
            <a:p>
              <a:pPr algn="l">
                <a:lnSpc>
                  <a:spcPts val="3754"/>
                </a:lnSpc>
              </a:pPr>
            </a:p>
            <a:p>
              <a:pPr algn="l" marL="579065" indent="-289532" lvl="1">
                <a:lnSpc>
                  <a:spcPts val="3754"/>
                </a:lnSpc>
                <a:buFont typeface="Arial"/>
                <a:buChar char="•"/>
              </a:pPr>
              <a:r>
                <a:rPr lang="en-US" sz="2682">
                  <a:solidFill>
                    <a:srgbClr val="FFFFFF"/>
                  </a:solidFill>
                  <a:latin typeface="Muli"/>
                </a:rPr>
                <a:t>The lowest mean car price is for the color "Black" at around 65,000SR.</a:t>
              </a:r>
            </a:p>
            <a:p>
              <a:pPr algn="l">
                <a:lnSpc>
                  <a:spcPts val="3754"/>
                </a:lnSpc>
              </a:pPr>
            </a:p>
            <a:p>
              <a:pPr algn="l" marL="579065" indent="-289532" lvl="1">
                <a:lnSpc>
                  <a:spcPts val="3754"/>
                </a:lnSpc>
                <a:buFont typeface="Arial"/>
                <a:buChar char="•"/>
              </a:pPr>
              <a:r>
                <a:rPr lang="en-US" sz="2682">
                  <a:solidFill>
                    <a:srgbClr val="FFFFFF"/>
                  </a:solidFill>
                  <a:latin typeface="Muli"/>
                </a:rPr>
                <a:t>The mean car prices for the other colors (Gold, Gray, White) range from around $56,000 to 67,000SR.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6963336" y="3807422"/>
            <a:ext cx="18329941" cy="5930491"/>
            <a:chOff x="0" y="0"/>
            <a:chExt cx="24439921" cy="7907321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r="r" b="b" t="t" l="l"/>
              <a:pathLst>
                <a:path h="4293431" w="4176507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531138" y="0"/>
              <a:ext cx="20908783" cy="7907321"/>
            </a:xfrm>
            <a:custGeom>
              <a:avLst/>
              <a:gdLst/>
              <a:ahLst/>
              <a:cxnLst/>
              <a:rect r="r" b="b" t="t" l="l"/>
              <a:pathLst>
                <a:path h="7907321" w="20908783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330935" y="3984912"/>
            <a:ext cx="7447454" cy="3206942"/>
            <a:chOff x="0" y="0"/>
            <a:chExt cx="9929939" cy="427592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114300"/>
              <a:ext cx="9929939" cy="269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5199" spc="103">
                  <a:solidFill>
                    <a:srgbClr val="A87CDF"/>
                  </a:solidFill>
                  <a:latin typeface="Montserrat Bold"/>
                </a:rPr>
                <a:t>PREDICTING</a:t>
              </a:r>
            </a:p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5199" spc="103">
                  <a:solidFill>
                    <a:srgbClr val="A87CDF"/>
                  </a:solidFill>
                  <a:latin typeface="Montserrat Bold"/>
                </a:rPr>
                <a:t> CAR PRICES IN THE NEXT THREE YEARS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3154089"/>
              <a:ext cx="9929939" cy="1121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3916979" y="-4168230"/>
            <a:ext cx="11215802" cy="19049761"/>
            <a:chOff x="0" y="0"/>
            <a:chExt cx="2953956" cy="50172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5017221"/>
            </a:xfrm>
            <a:custGeom>
              <a:avLst/>
              <a:gdLst/>
              <a:ahLst/>
              <a:cxnLst/>
              <a:rect r="r" b="b" t="t" l="l"/>
              <a:pathLst>
                <a:path h="501722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5017221"/>
                  </a:lnTo>
                  <a:lnTo>
                    <a:pt x="0" y="501722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5141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952579" y="471456"/>
            <a:ext cx="10382842" cy="7066451"/>
          </a:xfrm>
          <a:custGeom>
            <a:avLst/>
            <a:gdLst/>
            <a:ahLst/>
            <a:cxnLst/>
            <a:rect r="r" b="b" t="t" l="l"/>
            <a:pathLst>
              <a:path h="7066451" w="10382842">
                <a:moveTo>
                  <a:pt x="0" y="0"/>
                </a:moveTo>
                <a:lnTo>
                  <a:pt x="10382842" y="0"/>
                </a:lnTo>
                <a:lnTo>
                  <a:pt x="10382842" y="7066450"/>
                </a:lnTo>
                <a:lnTo>
                  <a:pt x="0" y="7066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81" t="0" r="-13166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29799" y="7929863"/>
            <a:ext cx="17028402" cy="17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86" indent="-267943" lvl="1">
              <a:lnSpc>
                <a:spcPts val="3474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Muli"/>
              </a:rPr>
              <a:t>The chart shows that car prices are predicted to steadily decrease by 2% each year, going from an 18% price drop at 1 year to a 16% price drop at 3 years. For a car initially priced at 20,000SR, this would mean a price reduction of around 3,600SR in the first year and a total reduction of over 6,000SR by the third year, resulting in a final predicted price of around 13,776SR.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2" id="6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name="Group 66" id="6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8" id="78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-2806566">
            <a:off x="9937607" y="3448325"/>
            <a:ext cx="1448064" cy="557572"/>
            <a:chOff x="0" y="0"/>
            <a:chExt cx="1930752" cy="743429"/>
          </a:xfrm>
        </p:grpSpPr>
        <p:grpSp>
          <p:nvGrpSpPr>
            <p:cNvPr name="Group 88" id="88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4" id="94"/>
          <p:cNvGrpSpPr/>
          <p:nvPr/>
        </p:nvGrpSpPr>
        <p:grpSpPr>
          <a:xfrm rot="-5400000">
            <a:off x="12366966" y="4476381"/>
            <a:ext cx="1448064" cy="557572"/>
            <a:chOff x="0" y="0"/>
            <a:chExt cx="812800" cy="312966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-5400000">
            <a:off x="12843820" y="4507989"/>
            <a:ext cx="494355" cy="494355"/>
            <a:chOff x="0" y="0"/>
            <a:chExt cx="812800" cy="8128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10579451">
            <a:off x="11626550" y="2405178"/>
            <a:ext cx="1448064" cy="557572"/>
            <a:chOff x="0" y="0"/>
            <a:chExt cx="1930752" cy="743429"/>
          </a:xfrm>
        </p:grpSpPr>
        <p:grpSp>
          <p:nvGrpSpPr>
            <p:cNvPr name="Group 101" id="101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07" id="107"/>
          <p:cNvGrpSpPr/>
          <p:nvPr/>
        </p:nvGrpSpPr>
        <p:grpSpPr>
          <a:xfrm rot="10579451">
            <a:off x="8920528" y="5010115"/>
            <a:ext cx="1448064" cy="557572"/>
            <a:chOff x="0" y="0"/>
            <a:chExt cx="1930752" cy="743429"/>
          </a:xfrm>
        </p:grpSpPr>
        <p:grpSp>
          <p:nvGrpSpPr>
            <p:cNvPr name="Group 108" id="108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14" id="114"/>
          <p:cNvGrpSpPr/>
          <p:nvPr/>
        </p:nvGrpSpPr>
        <p:grpSpPr>
          <a:xfrm rot="0">
            <a:off x="15255340" y="-1536300"/>
            <a:ext cx="70256" cy="13664400"/>
            <a:chOff x="0" y="0"/>
            <a:chExt cx="93675" cy="18219200"/>
          </a:xfrm>
        </p:grpSpPr>
        <p:grpSp>
          <p:nvGrpSpPr>
            <p:cNvPr name="Group 115" id="115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30" id="130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131" id="131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46" id="146"/>
          <p:cNvGrpSpPr/>
          <p:nvPr/>
        </p:nvGrpSpPr>
        <p:grpSpPr>
          <a:xfrm rot="-5400000">
            <a:off x="-864923" y="472"/>
            <a:ext cx="11215802" cy="10286055"/>
            <a:chOff x="0" y="0"/>
            <a:chExt cx="2953956" cy="2709085"/>
          </a:xfrm>
        </p:grpSpPr>
        <p:sp>
          <p:nvSpPr>
            <p:cNvPr name="Freeform 147" id="147"/>
            <p:cNvSpPr/>
            <p:nvPr/>
          </p:nvSpPr>
          <p:spPr>
            <a:xfrm flipH="false" flipV="false" rot="0">
              <a:off x="0" y="0"/>
              <a:ext cx="2953956" cy="2709084"/>
            </a:xfrm>
            <a:custGeom>
              <a:avLst/>
              <a:gdLst/>
              <a:ahLst/>
              <a:cxnLst/>
              <a:rect r="r" b="b" t="t" l="l"/>
              <a:pathLst>
                <a:path h="27090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709084"/>
                  </a:lnTo>
                  <a:lnTo>
                    <a:pt x="0" y="27090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48" id="148"/>
            <p:cNvSpPr txBox="true"/>
            <p:nvPr/>
          </p:nvSpPr>
          <p:spPr>
            <a:xfrm>
              <a:off x="0" y="-123825"/>
              <a:ext cx="2953956" cy="283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9" id="149"/>
          <p:cNvSpPr/>
          <p:nvPr/>
        </p:nvSpPr>
        <p:spPr>
          <a:xfrm flipH="false" flipV="false" rot="0">
            <a:off x="9417232" y="693376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0" id="150"/>
          <p:cNvGrpSpPr/>
          <p:nvPr/>
        </p:nvGrpSpPr>
        <p:grpSpPr>
          <a:xfrm rot="0">
            <a:off x="257305" y="359588"/>
            <a:ext cx="9266750" cy="9566919"/>
            <a:chOff x="0" y="0"/>
            <a:chExt cx="12355667" cy="12755892"/>
          </a:xfrm>
        </p:grpSpPr>
        <p:sp>
          <p:nvSpPr>
            <p:cNvPr name="TextBox 151" id="151"/>
            <p:cNvSpPr txBox="true"/>
            <p:nvPr/>
          </p:nvSpPr>
          <p:spPr>
            <a:xfrm rot="0">
              <a:off x="0" y="76200"/>
              <a:ext cx="12355667" cy="777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7"/>
                </a:lnSpc>
                <a:spcBef>
                  <a:spcPct val="0"/>
                </a:spcBef>
              </a:pPr>
              <a:r>
                <a:rPr lang="en-US" sz="4207" spc="84">
                  <a:solidFill>
                    <a:srgbClr val="77D4F1"/>
                  </a:solidFill>
                  <a:latin typeface="Montserrat Bold"/>
                </a:rPr>
                <a:t>SUMMARY</a:t>
              </a:r>
            </a:p>
          </p:txBody>
        </p:sp>
        <p:sp>
          <p:nvSpPr>
            <p:cNvPr name="TextBox 152" id="152"/>
            <p:cNvSpPr txBox="true"/>
            <p:nvPr/>
          </p:nvSpPr>
          <p:spPr>
            <a:xfrm rot="0">
              <a:off x="0" y="1233573"/>
              <a:ext cx="12355667" cy="11522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5083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The most popular car makes and models are BMW 740, BMW 730, Kia Rio, Toyota Rush, and Toyota Prado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555083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Automatic transmission cars have a significantly higher median price (~75,000 SR) compared to manual (~25,000 SR)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555083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New cars are much more expensive than used cars, with an average price difference of around 60,000 SR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555083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Mileage has a strong inverse relationship with car prices, as expected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555083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Colors like Brown, Blue, and Silver tend to have the highest mean c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a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r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p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ri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ces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555083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C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a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r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pri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c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es 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ar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e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 pr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ed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ic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t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e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d to 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s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teadily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decrease by 2% per ye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a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r over t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h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e 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ne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xt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3 y</a:t>
              </a:r>
              <a:r>
                <a:rPr lang="en-US" sz="2571" u="none">
                  <a:solidFill>
                    <a:srgbClr val="FFFFFF"/>
                  </a:solidFill>
                  <a:latin typeface="Muli"/>
                </a:rPr>
                <a:t>ear</a:t>
              </a:r>
              <a:r>
                <a:rPr lang="en-US" sz="2571">
                  <a:solidFill>
                    <a:srgbClr val="FFFFFF"/>
                  </a:solidFill>
                  <a:latin typeface="Muli"/>
                </a:rPr>
                <a:t>s</a:t>
              </a:r>
            </a:p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3" id="153"/>
          <p:cNvGrpSpPr/>
          <p:nvPr/>
        </p:nvGrpSpPr>
        <p:grpSpPr>
          <a:xfrm rot="0">
            <a:off x="13695832" y="-59092"/>
            <a:ext cx="3189273" cy="6543739"/>
            <a:chOff x="0" y="0"/>
            <a:chExt cx="4252364" cy="8724985"/>
          </a:xfrm>
        </p:grpSpPr>
        <p:grpSp>
          <p:nvGrpSpPr>
            <p:cNvPr name="Group 154" id="154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66" id="166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67" id="167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97" id="197"/>
          <p:cNvGrpSpPr/>
          <p:nvPr/>
        </p:nvGrpSpPr>
        <p:grpSpPr>
          <a:xfrm rot="0">
            <a:off x="10112186" y="3008594"/>
            <a:ext cx="3191959" cy="6546144"/>
            <a:chOff x="0" y="0"/>
            <a:chExt cx="4255945" cy="8728192"/>
          </a:xfrm>
        </p:grpSpPr>
        <p:grpSp>
          <p:nvGrpSpPr>
            <p:cNvPr name="Group 198" id="198"/>
            <p:cNvGrpSpPr/>
            <p:nvPr/>
          </p:nvGrpSpPr>
          <p:grpSpPr>
            <a:xfrm rot="-3784">
              <a:off x="679385" y="4050077"/>
              <a:ext cx="259157" cy="922763"/>
              <a:chOff x="0" y="0"/>
              <a:chExt cx="39938" cy="142206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-3784">
              <a:off x="3349682" y="4047138"/>
              <a:ext cx="259157" cy="922763"/>
              <a:chOff x="0" y="0"/>
              <a:chExt cx="39938" cy="142206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-3784">
              <a:off x="682973" y="7309475"/>
              <a:ext cx="259157" cy="922763"/>
              <a:chOff x="0" y="0"/>
              <a:chExt cx="39938" cy="142206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-3784">
              <a:off x="3353270" y="7306535"/>
              <a:ext cx="259157" cy="922763"/>
              <a:chOff x="0" y="0"/>
              <a:chExt cx="39938" cy="142206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0" id="210"/>
            <p:cNvSpPr/>
            <p:nvPr/>
          </p:nvSpPr>
          <p:spPr>
            <a:xfrm flipH="false" flipV="false" rot="-10796848">
              <a:off x="1790" y="1948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5" y="0"/>
                  </a:lnTo>
                  <a:lnTo>
                    <a:pt x="4252365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211" id="211"/>
            <p:cNvGrpSpPr/>
            <p:nvPr/>
          </p:nvGrpSpPr>
          <p:grpSpPr>
            <a:xfrm rot="-10796848">
              <a:off x="796765" y="3345158"/>
              <a:ext cx="2703356" cy="5381796"/>
              <a:chOff x="0" y="0"/>
              <a:chExt cx="544375" cy="1083733"/>
            </a:xfrm>
          </p:grpSpPr>
          <p:sp>
            <p:nvSpPr>
              <p:cNvPr name="Freeform 212" id="212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22BF7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3" id="213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4" id="214"/>
            <p:cNvGrpSpPr/>
            <p:nvPr/>
          </p:nvGrpSpPr>
          <p:grpSpPr>
            <a:xfrm rot="-10796848">
              <a:off x="1257044" y="5886561"/>
              <a:ext cx="1781474" cy="1744101"/>
              <a:chOff x="0" y="0"/>
              <a:chExt cx="358736" cy="351210"/>
            </a:xfrm>
          </p:grpSpPr>
          <p:sp>
            <p:nvSpPr>
              <p:cNvPr name="Freeform 215" id="215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6" id="216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7" id="217"/>
            <p:cNvGrpSpPr/>
            <p:nvPr/>
          </p:nvGrpSpPr>
          <p:grpSpPr>
            <a:xfrm rot="-10796848">
              <a:off x="910553" y="3569400"/>
              <a:ext cx="2479114" cy="1295618"/>
              <a:chOff x="0" y="0"/>
              <a:chExt cx="499220" cy="260899"/>
            </a:xfrm>
          </p:grpSpPr>
          <p:sp>
            <p:nvSpPr>
              <p:cNvPr name="Freeform 218" id="218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83276" y="0"/>
                    </a:moveTo>
                    <a:lnTo>
                      <a:pt x="415944" y="0"/>
                    </a:lnTo>
                    <a:cubicBezTo>
                      <a:pt x="461936" y="0"/>
                      <a:pt x="499220" y="37284"/>
                      <a:pt x="499220" y="83276"/>
                    </a:cubicBezTo>
                    <a:lnTo>
                      <a:pt x="499220" y="177623"/>
                    </a:lnTo>
                    <a:cubicBezTo>
                      <a:pt x="499220" y="199709"/>
                      <a:pt x="490446" y="220890"/>
                      <a:pt x="474829" y="236508"/>
                    </a:cubicBezTo>
                    <a:cubicBezTo>
                      <a:pt x="459211" y="252125"/>
                      <a:pt x="438030" y="260899"/>
                      <a:pt x="415944" y="260899"/>
                    </a:cubicBezTo>
                    <a:lnTo>
                      <a:pt x="83276" y="260899"/>
                    </a:lnTo>
                    <a:cubicBezTo>
                      <a:pt x="37284" y="260899"/>
                      <a:pt x="0" y="223615"/>
                      <a:pt x="0" y="177623"/>
                    </a:cubicBezTo>
                    <a:lnTo>
                      <a:pt x="0" y="83276"/>
                    </a:lnTo>
                    <a:cubicBezTo>
                      <a:pt x="0" y="61190"/>
                      <a:pt x="8774" y="40008"/>
                      <a:pt x="24391" y="24391"/>
                    </a:cubicBezTo>
                    <a:cubicBezTo>
                      <a:pt x="40008" y="8774"/>
                      <a:pt x="61190" y="0"/>
                      <a:pt x="83276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9" id="219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0" id="220"/>
            <p:cNvGrpSpPr/>
            <p:nvPr/>
          </p:nvGrpSpPr>
          <p:grpSpPr>
            <a:xfrm rot="-10796848">
              <a:off x="2378773" y="3421739"/>
              <a:ext cx="824710" cy="99663"/>
              <a:chOff x="0" y="0"/>
              <a:chExt cx="166072" cy="20069"/>
            </a:xfrm>
          </p:grpSpPr>
          <p:sp>
            <p:nvSpPr>
              <p:cNvPr name="Freeform 221" id="22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222" id="22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223" id="223"/>
            <p:cNvGrpSpPr/>
            <p:nvPr/>
          </p:nvGrpSpPr>
          <p:grpSpPr>
            <a:xfrm rot="-10796848">
              <a:off x="1098106" y="3420565"/>
              <a:ext cx="824710" cy="99663"/>
              <a:chOff x="0" y="0"/>
              <a:chExt cx="166072" cy="20069"/>
            </a:xfrm>
          </p:grpSpPr>
          <p:sp>
            <p:nvSpPr>
              <p:cNvPr name="Freeform 224" id="22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225" id="22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226" id="226"/>
            <p:cNvGrpSpPr/>
            <p:nvPr/>
          </p:nvGrpSpPr>
          <p:grpSpPr>
            <a:xfrm rot="-9867310">
              <a:off x="3354094" y="5283539"/>
              <a:ext cx="450227" cy="166499"/>
              <a:chOff x="0" y="0"/>
              <a:chExt cx="90662" cy="33528"/>
            </a:xfrm>
          </p:grpSpPr>
          <p:sp>
            <p:nvSpPr>
              <p:cNvPr name="Freeform 227" id="227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8" id="228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9" id="229"/>
            <p:cNvGrpSpPr/>
            <p:nvPr/>
          </p:nvGrpSpPr>
          <p:grpSpPr>
            <a:xfrm rot="9604850">
              <a:off x="471635" y="5296826"/>
              <a:ext cx="450227" cy="166499"/>
              <a:chOff x="0" y="0"/>
              <a:chExt cx="90662" cy="33528"/>
            </a:xfrm>
          </p:grpSpPr>
          <p:sp>
            <p:nvSpPr>
              <p:cNvPr name="Freeform 230" id="23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1" id="23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2" id="232"/>
            <p:cNvGrpSpPr/>
            <p:nvPr/>
          </p:nvGrpSpPr>
          <p:grpSpPr>
            <a:xfrm rot="19984">
              <a:off x="966805" y="5032936"/>
              <a:ext cx="2365175" cy="725067"/>
              <a:chOff x="0" y="0"/>
              <a:chExt cx="597833" cy="183271"/>
            </a:xfrm>
          </p:grpSpPr>
          <p:sp>
            <p:nvSpPr>
              <p:cNvPr name="Freeform 233" id="2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4" id="23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5" id="235"/>
            <p:cNvGrpSpPr/>
            <p:nvPr/>
          </p:nvGrpSpPr>
          <p:grpSpPr>
            <a:xfrm rot="19984">
              <a:off x="3105575" y="5592714"/>
              <a:ext cx="266384" cy="2452549"/>
              <a:chOff x="0" y="0"/>
              <a:chExt cx="39938" cy="367705"/>
            </a:xfrm>
          </p:grpSpPr>
          <p:sp>
            <p:nvSpPr>
              <p:cNvPr name="Freeform 236" id="23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7" id="23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8" id="238"/>
            <p:cNvGrpSpPr/>
            <p:nvPr/>
          </p:nvGrpSpPr>
          <p:grpSpPr>
            <a:xfrm rot="19984">
              <a:off x="919234" y="5592714"/>
              <a:ext cx="266384" cy="2452549"/>
              <a:chOff x="0" y="0"/>
              <a:chExt cx="39938" cy="367705"/>
            </a:xfrm>
          </p:grpSpPr>
          <p:sp>
            <p:nvSpPr>
              <p:cNvPr name="Freeform 239" id="23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0" id="24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1" id="241"/>
            <p:cNvGrpSpPr/>
            <p:nvPr/>
          </p:nvGrpSpPr>
          <p:grpSpPr>
            <a:xfrm rot="-10780015">
              <a:off x="950868" y="7774532"/>
              <a:ext cx="2365175" cy="725067"/>
              <a:chOff x="0" y="0"/>
              <a:chExt cx="597833" cy="183271"/>
            </a:xfrm>
          </p:grpSpPr>
          <p:sp>
            <p:nvSpPr>
              <p:cNvPr name="Freeform 242" id="24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3" id="24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2" id="6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name="Group 66" id="6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8" id="78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-2806566">
            <a:off x="9937607" y="3448325"/>
            <a:ext cx="1448064" cy="557572"/>
            <a:chOff x="0" y="0"/>
            <a:chExt cx="1930752" cy="743429"/>
          </a:xfrm>
        </p:grpSpPr>
        <p:grpSp>
          <p:nvGrpSpPr>
            <p:cNvPr name="Group 88" id="88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4" id="94"/>
          <p:cNvGrpSpPr/>
          <p:nvPr/>
        </p:nvGrpSpPr>
        <p:grpSpPr>
          <a:xfrm rot="-5400000">
            <a:off x="12366966" y="4476381"/>
            <a:ext cx="1448064" cy="557572"/>
            <a:chOff x="0" y="0"/>
            <a:chExt cx="812800" cy="312966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-5400000">
            <a:off x="12843820" y="4507989"/>
            <a:ext cx="494355" cy="494355"/>
            <a:chOff x="0" y="0"/>
            <a:chExt cx="812800" cy="8128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10579451">
            <a:off x="11626550" y="2405178"/>
            <a:ext cx="1448064" cy="557572"/>
            <a:chOff x="0" y="0"/>
            <a:chExt cx="1930752" cy="743429"/>
          </a:xfrm>
        </p:grpSpPr>
        <p:grpSp>
          <p:nvGrpSpPr>
            <p:cNvPr name="Group 101" id="101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07" id="107"/>
          <p:cNvGrpSpPr/>
          <p:nvPr/>
        </p:nvGrpSpPr>
        <p:grpSpPr>
          <a:xfrm rot="10579451">
            <a:off x="8920528" y="5010115"/>
            <a:ext cx="1448064" cy="557572"/>
            <a:chOff x="0" y="0"/>
            <a:chExt cx="1930752" cy="743429"/>
          </a:xfrm>
        </p:grpSpPr>
        <p:grpSp>
          <p:nvGrpSpPr>
            <p:cNvPr name="Group 108" id="108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14" id="114"/>
          <p:cNvGrpSpPr/>
          <p:nvPr/>
        </p:nvGrpSpPr>
        <p:grpSpPr>
          <a:xfrm rot="0">
            <a:off x="15255340" y="-1536300"/>
            <a:ext cx="70256" cy="13664400"/>
            <a:chOff x="0" y="0"/>
            <a:chExt cx="93675" cy="18219200"/>
          </a:xfrm>
        </p:grpSpPr>
        <p:grpSp>
          <p:nvGrpSpPr>
            <p:cNvPr name="Group 115" id="115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30" id="130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131" id="131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46" id="146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147" id="147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48" id="148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9" id="149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0" id="150"/>
          <p:cNvGrpSpPr/>
          <p:nvPr/>
        </p:nvGrpSpPr>
        <p:grpSpPr>
          <a:xfrm rot="0">
            <a:off x="466855" y="2690583"/>
            <a:ext cx="6929544" cy="3134875"/>
            <a:chOff x="0" y="0"/>
            <a:chExt cx="9239392" cy="4179833"/>
          </a:xfrm>
        </p:grpSpPr>
        <p:sp>
          <p:nvSpPr>
            <p:cNvPr name="TextBox 151" id="151"/>
            <p:cNvSpPr txBox="true"/>
            <p:nvPr/>
          </p:nvSpPr>
          <p:spPr>
            <a:xfrm rot="0">
              <a:off x="0" y="76200"/>
              <a:ext cx="9239392" cy="77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7"/>
                </a:lnSpc>
                <a:spcBef>
                  <a:spcPct val="0"/>
                </a:spcBef>
              </a:pPr>
              <a:r>
                <a:rPr lang="en-US" sz="4207" spc="84">
                  <a:solidFill>
                    <a:srgbClr val="77D4F1"/>
                  </a:solidFill>
                  <a:latin typeface="Montserrat Bold"/>
                </a:rPr>
                <a:t>CONCLUSION</a:t>
              </a:r>
            </a:p>
          </p:txBody>
        </p:sp>
        <p:sp>
          <p:nvSpPr>
            <p:cNvPr name="TextBox 152" id="152"/>
            <p:cNvSpPr txBox="true"/>
            <p:nvPr/>
          </p:nvSpPr>
          <p:spPr>
            <a:xfrm rot="0">
              <a:off x="0" y="1234780"/>
              <a:ext cx="9239392" cy="2945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5082" indent="-277541" lvl="1">
                <a:lnSpc>
                  <a:spcPts val="3599"/>
                </a:lnSpc>
                <a:buFont typeface="Arial"/>
                <a:buChar char="•"/>
              </a:pPr>
              <a:r>
                <a:rPr lang="en-US" sz="2571">
                  <a:solidFill>
                    <a:srgbClr val="FFFFFF"/>
                  </a:solidFill>
                  <a:latin typeface="Muli"/>
                </a:rPr>
                <a:t>This car dataset is scrapped from (sa.opensooq.com) a Saudi second-hand market platform The link of data set on kaggle : </a:t>
              </a:r>
              <a:r>
                <a:rPr lang="en-US" sz="2571" u="sng">
                  <a:solidFill>
                    <a:srgbClr val="FFFFFF"/>
                  </a:solidFill>
                  <a:latin typeface="Muli Bold"/>
                  <a:hlinkClick r:id="rId5" tooltip="https://www.kaggle.com/datasets/energykingdom/saudi-arabia-car-prices-machine-learning/data"/>
                </a:rPr>
                <a:t>Saudi Arabia car prices Machine Learning.</a:t>
              </a:r>
            </a:p>
          </p:txBody>
        </p:sp>
      </p:grpSp>
      <p:grpSp>
        <p:nvGrpSpPr>
          <p:cNvPr name="Group 153" id="153"/>
          <p:cNvGrpSpPr/>
          <p:nvPr/>
        </p:nvGrpSpPr>
        <p:grpSpPr>
          <a:xfrm rot="0">
            <a:off x="13695832" y="-59092"/>
            <a:ext cx="3189273" cy="6543739"/>
            <a:chOff x="0" y="0"/>
            <a:chExt cx="4252364" cy="8724985"/>
          </a:xfrm>
        </p:grpSpPr>
        <p:grpSp>
          <p:nvGrpSpPr>
            <p:cNvPr name="Group 154" id="154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66" id="166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67" id="167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97" id="197"/>
          <p:cNvGrpSpPr/>
          <p:nvPr/>
        </p:nvGrpSpPr>
        <p:grpSpPr>
          <a:xfrm rot="0">
            <a:off x="10112186" y="3008594"/>
            <a:ext cx="3191959" cy="6546144"/>
            <a:chOff x="0" y="0"/>
            <a:chExt cx="4255945" cy="8728192"/>
          </a:xfrm>
        </p:grpSpPr>
        <p:grpSp>
          <p:nvGrpSpPr>
            <p:cNvPr name="Group 198" id="198"/>
            <p:cNvGrpSpPr/>
            <p:nvPr/>
          </p:nvGrpSpPr>
          <p:grpSpPr>
            <a:xfrm rot="-3784">
              <a:off x="679385" y="4050077"/>
              <a:ext cx="259157" cy="922763"/>
              <a:chOff x="0" y="0"/>
              <a:chExt cx="39938" cy="142206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-3784">
              <a:off x="3349682" y="4047138"/>
              <a:ext cx="259157" cy="922763"/>
              <a:chOff x="0" y="0"/>
              <a:chExt cx="39938" cy="142206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-3784">
              <a:off x="682973" y="7309475"/>
              <a:ext cx="259157" cy="922763"/>
              <a:chOff x="0" y="0"/>
              <a:chExt cx="39938" cy="142206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-3784">
              <a:off x="3353270" y="7306535"/>
              <a:ext cx="259157" cy="922763"/>
              <a:chOff x="0" y="0"/>
              <a:chExt cx="39938" cy="142206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0" id="210"/>
            <p:cNvSpPr/>
            <p:nvPr/>
          </p:nvSpPr>
          <p:spPr>
            <a:xfrm flipH="false" flipV="false" rot="-10796848">
              <a:off x="1790" y="1948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5" y="0"/>
                  </a:lnTo>
                  <a:lnTo>
                    <a:pt x="4252365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211" id="211"/>
            <p:cNvGrpSpPr/>
            <p:nvPr/>
          </p:nvGrpSpPr>
          <p:grpSpPr>
            <a:xfrm rot="-10796848">
              <a:off x="796765" y="3345158"/>
              <a:ext cx="2703356" cy="5381796"/>
              <a:chOff x="0" y="0"/>
              <a:chExt cx="544375" cy="1083733"/>
            </a:xfrm>
          </p:grpSpPr>
          <p:sp>
            <p:nvSpPr>
              <p:cNvPr name="Freeform 212" id="212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22BF7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3" id="213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4" id="214"/>
            <p:cNvGrpSpPr/>
            <p:nvPr/>
          </p:nvGrpSpPr>
          <p:grpSpPr>
            <a:xfrm rot="-10796848">
              <a:off x="1257044" y="5886561"/>
              <a:ext cx="1781474" cy="1744101"/>
              <a:chOff x="0" y="0"/>
              <a:chExt cx="358736" cy="351210"/>
            </a:xfrm>
          </p:grpSpPr>
          <p:sp>
            <p:nvSpPr>
              <p:cNvPr name="Freeform 215" id="215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6" id="216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7" id="217"/>
            <p:cNvGrpSpPr/>
            <p:nvPr/>
          </p:nvGrpSpPr>
          <p:grpSpPr>
            <a:xfrm rot="-10796848">
              <a:off x="910553" y="3569400"/>
              <a:ext cx="2479114" cy="1295618"/>
              <a:chOff x="0" y="0"/>
              <a:chExt cx="499220" cy="260899"/>
            </a:xfrm>
          </p:grpSpPr>
          <p:sp>
            <p:nvSpPr>
              <p:cNvPr name="Freeform 218" id="218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83276" y="0"/>
                    </a:moveTo>
                    <a:lnTo>
                      <a:pt x="415944" y="0"/>
                    </a:lnTo>
                    <a:cubicBezTo>
                      <a:pt x="461936" y="0"/>
                      <a:pt x="499220" y="37284"/>
                      <a:pt x="499220" y="83276"/>
                    </a:cubicBezTo>
                    <a:lnTo>
                      <a:pt x="499220" y="177623"/>
                    </a:lnTo>
                    <a:cubicBezTo>
                      <a:pt x="499220" y="199709"/>
                      <a:pt x="490446" y="220890"/>
                      <a:pt x="474829" y="236508"/>
                    </a:cubicBezTo>
                    <a:cubicBezTo>
                      <a:pt x="459211" y="252125"/>
                      <a:pt x="438030" y="260899"/>
                      <a:pt x="415944" y="260899"/>
                    </a:cubicBezTo>
                    <a:lnTo>
                      <a:pt x="83276" y="260899"/>
                    </a:lnTo>
                    <a:cubicBezTo>
                      <a:pt x="37284" y="260899"/>
                      <a:pt x="0" y="223615"/>
                      <a:pt x="0" y="177623"/>
                    </a:cubicBezTo>
                    <a:lnTo>
                      <a:pt x="0" y="83276"/>
                    </a:lnTo>
                    <a:cubicBezTo>
                      <a:pt x="0" y="61190"/>
                      <a:pt x="8774" y="40008"/>
                      <a:pt x="24391" y="24391"/>
                    </a:cubicBezTo>
                    <a:cubicBezTo>
                      <a:pt x="40008" y="8774"/>
                      <a:pt x="61190" y="0"/>
                      <a:pt x="83276" y="0"/>
                    </a:cubicBezTo>
                    <a:close/>
                  </a:path>
                </a:pathLst>
              </a:custGeom>
              <a:solidFill>
                <a:srgbClr val="76CDA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9" id="219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0" id="220"/>
            <p:cNvGrpSpPr/>
            <p:nvPr/>
          </p:nvGrpSpPr>
          <p:grpSpPr>
            <a:xfrm rot="-10796848">
              <a:off x="2378773" y="3421739"/>
              <a:ext cx="824710" cy="99663"/>
              <a:chOff x="0" y="0"/>
              <a:chExt cx="166072" cy="20069"/>
            </a:xfrm>
          </p:grpSpPr>
          <p:sp>
            <p:nvSpPr>
              <p:cNvPr name="Freeform 221" id="22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222" id="22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223" id="223"/>
            <p:cNvGrpSpPr/>
            <p:nvPr/>
          </p:nvGrpSpPr>
          <p:grpSpPr>
            <a:xfrm rot="-10796848">
              <a:off x="1098106" y="3420565"/>
              <a:ext cx="824710" cy="99663"/>
              <a:chOff x="0" y="0"/>
              <a:chExt cx="166072" cy="20069"/>
            </a:xfrm>
          </p:grpSpPr>
          <p:sp>
            <p:nvSpPr>
              <p:cNvPr name="Freeform 224" id="22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225" id="22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226" id="226"/>
            <p:cNvGrpSpPr/>
            <p:nvPr/>
          </p:nvGrpSpPr>
          <p:grpSpPr>
            <a:xfrm rot="-9867310">
              <a:off x="3354094" y="5283539"/>
              <a:ext cx="450227" cy="166499"/>
              <a:chOff x="0" y="0"/>
              <a:chExt cx="90662" cy="33528"/>
            </a:xfrm>
          </p:grpSpPr>
          <p:sp>
            <p:nvSpPr>
              <p:cNvPr name="Freeform 227" id="227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8" id="228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9" id="229"/>
            <p:cNvGrpSpPr/>
            <p:nvPr/>
          </p:nvGrpSpPr>
          <p:grpSpPr>
            <a:xfrm rot="9604850">
              <a:off x="471635" y="5296826"/>
              <a:ext cx="450227" cy="166499"/>
              <a:chOff x="0" y="0"/>
              <a:chExt cx="90662" cy="33528"/>
            </a:xfrm>
          </p:grpSpPr>
          <p:sp>
            <p:nvSpPr>
              <p:cNvPr name="Freeform 230" id="23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lnTo>
                      <a:pt x="45331" y="0"/>
                    </a:lnTo>
                    <a:close/>
                  </a:path>
                </a:pathLst>
              </a:custGeom>
              <a:solidFill>
                <a:srgbClr val="EAEA2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1" id="23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2" id="232"/>
            <p:cNvGrpSpPr/>
            <p:nvPr/>
          </p:nvGrpSpPr>
          <p:grpSpPr>
            <a:xfrm rot="19984">
              <a:off x="966805" y="5032936"/>
              <a:ext cx="2365175" cy="725067"/>
              <a:chOff x="0" y="0"/>
              <a:chExt cx="597833" cy="183271"/>
            </a:xfrm>
          </p:grpSpPr>
          <p:sp>
            <p:nvSpPr>
              <p:cNvPr name="Freeform 233" id="2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4" id="23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5" id="235"/>
            <p:cNvGrpSpPr/>
            <p:nvPr/>
          </p:nvGrpSpPr>
          <p:grpSpPr>
            <a:xfrm rot="19984">
              <a:off x="3105575" y="5592714"/>
              <a:ext cx="266384" cy="2452549"/>
              <a:chOff x="0" y="0"/>
              <a:chExt cx="39938" cy="367705"/>
            </a:xfrm>
          </p:grpSpPr>
          <p:sp>
            <p:nvSpPr>
              <p:cNvPr name="Freeform 236" id="23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7" id="23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8" id="238"/>
            <p:cNvGrpSpPr/>
            <p:nvPr/>
          </p:nvGrpSpPr>
          <p:grpSpPr>
            <a:xfrm rot="19984">
              <a:off x="919234" y="5592714"/>
              <a:ext cx="266384" cy="2452549"/>
              <a:chOff x="0" y="0"/>
              <a:chExt cx="39938" cy="367705"/>
            </a:xfrm>
          </p:grpSpPr>
          <p:sp>
            <p:nvSpPr>
              <p:cNvPr name="Freeform 239" id="23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0" id="24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1" id="241"/>
            <p:cNvGrpSpPr/>
            <p:nvPr/>
          </p:nvGrpSpPr>
          <p:grpSpPr>
            <a:xfrm rot="-10780015">
              <a:off x="950868" y="7774532"/>
              <a:ext cx="2365175" cy="725067"/>
              <a:chOff x="0" y="0"/>
              <a:chExt cx="597833" cy="183271"/>
            </a:xfrm>
          </p:grpSpPr>
          <p:sp>
            <p:nvSpPr>
              <p:cNvPr name="Freeform 242" id="24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E62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3" id="24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9" id="79"/>
          <p:cNvGrpSpPr/>
          <p:nvPr/>
        </p:nvGrpSpPr>
        <p:grpSpPr>
          <a:xfrm rot="0">
            <a:off x="654629" y="3051569"/>
            <a:ext cx="7099300" cy="4440592"/>
            <a:chOff x="0" y="0"/>
            <a:chExt cx="9465733" cy="5920790"/>
          </a:xfrm>
        </p:grpSpPr>
        <p:sp>
          <p:nvSpPr>
            <p:cNvPr name="TextBox 80" id="80"/>
            <p:cNvSpPr txBox="true"/>
            <p:nvPr/>
          </p:nvSpPr>
          <p:spPr>
            <a:xfrm rot="0">
              <a:off x="0" y="85725"/>
              <a:ext cx="9465733" cy="837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5"/>
                </a:lnSpc>
                <a:spcBef>
                  <a:spcPct val="0"/>
                </a:spcBef>
              </a:pPr>
              <a:r>
                <a:rPr lang="en-US" sz="4545" spc="90">
                  <a:solidFill>
                    <a:srgbClr val="F88219"/>
                  </a:solidFill>
                  <a:latin typeface="Montserrat Bold"/>
                </a:rPr>
                <a:t>INTRODUCTION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0" y="1355405"/>
              <a:ext cx="9465733" cy="4565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9743" indent="-299872" lvl="1">
                <a:lnSpc>
                  <a:spcPts val="38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77">
                  <a:solidFill>
                    <a:srgbClr val="FFFFFF"/>
                  </a:solidFill>
                  <a:latin typeface="Muli"/>
                </a:rPr>
                <a:t>Thi</a:t>
              </a:r>
              <a:r>
                <a:rPr lang="en-US" sz="2777" u="none">
                  <a:solidFill>
                    <a:srgbClr val="FFFFFF"/>
                  </a:solidFill>
                  <a:latin typeface="Muli"/>
                </a:rPr>
                <a:t>s project aims to analyze the used and new car market in Saudi Arabia using a comprehensive dataset of car listings.</a:t>
              </a:r>
            </a:p>
            <a:p>
              <a:pPr algn="l" marL="599743" indent="-299872" lvl="1">
                <a:lnSpc>
                  <a:spcPts val="38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77" u="none">
                  <a:solidFill>
                    <a:srgbClr val="FFFFFF"/>
                  </a:solidFill>
                  <a:latin typeface="Muli"/>
                </a:rPr>
                <a:t>This can help consumers and dealers make better decisions.</a:t>
              </a:r>
            </a:p>
            <a:p>
              <a:pPr algn="l" marL="0" indent="0" lvl="0">
                <a:lnSpc>
                  <a:spcPts val="38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108" id="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135" id="135"/>
            <p:cNvSpPr/>
            <p:nvPr/>
          </p:nvSpPr>
          <p:spPr>
            <a:xfrm flipH="false" flipV="false" rot="-10800000">
              <a:off x="3369655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136" id="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296251" y="1103891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020302" y="344533"/>
            <a:ext cx="13664400" cy="9597934"/>
            <a:chOff x="0" y="0"/>
            <a:chExt cx="18219200" cy="1279724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095900" y="10433252"/>
              <a:ext cx="16027400" cy="218831"/>
              <a:chOff x="0" y="0"/>
              <a:chExt cx="3165906" cy="43226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43600" y="10542667"/>
              <a:ext cx="14954403" cy="2254578"/>
              <a:chOff x="0" y="0"/>
              <a:chExt cx="2953956" cy="445349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2953956" cy="445349"/>
              </a:xfrm>
              <a:custGeom>
                <a:avLst/>
                <a:gdLst/>
                <a:ahLst/>
                <a:cxnLst/>
                <a:rect r="r" b="b" t="t" l="l"/>
                <a:pathLst>
                  <a:path h="445349" w="2953956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23825"/>
                <a:ext cx="2953956" cy="5691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8" id="78"/>
          <p:cNvGrpSpPr/>
          <p:nvPr/>
        </p:nvGrpSpPr>
        <p:grpSpPr>
          <a:xfrm rot="0"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3" id="103"/>
            <p:cNvSpPr/>
            <p:nvPr/>
          </p:nvSpPr>
          <p:spPr>
            <a:xfrm flipH="false" flipV="false"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04" id="104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131" id="131"/>
            <p:cNvSpPr/>
            <p:nvPr/>
          </p:nvSpPr>
          <p:spPr>
            <a:xfrm flipH="false" flipV="false" rot="-10800000">
              <a:off x="3369655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32" id="132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65" id="165"/>
          <p:cNvGrpSpPr/>
          <p:nvPr/>
        </p:nvGrpSpPr>
        <p:grpSpPr>
          <a:xfrm rot="0">
            <a:off x="762000" y="1028700"/>
            <a:ext cx="7099300" cy="7399221"/>
            <a:chOff x="0" y="0"/>
            <a:chExt cx="9465733" cy="9865628"/>
          </a:xfrm>
        </p:grpSpPr>
        <p:sp>
          <p:nvSpPr>
            <p:cNvPr name="TextBox 166" id="166"/>
            <p:cNvSpPr txBox="true"/>
            <p:nvPr/>
          </p:nvSpPr>
          <p:spPr>
            <a:xfrm rot="0">
              <a:off x="0" y="85725"/>
              <a:ext cx="9465733" cy="837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5"/>
                </a:lnSpc>
                <a:spcBef>
                  <a:spcPct val="0"/>
                </a:spcBef>
              </a:pPr>
              <a:r>
                <a:rPr lang="en-US" sz="4545" spc="90">
                  <a:solidFill>
                    <a:srgbClr val="F88219"/>
                  </a:solidFill>
                  <a:latin typeface="Montserrat Bold"/>
                </a:rPr>
                <a:t>GOALS:</a:t>
              </a:r>
            </a:p>
          </p:txBody>
        </p:sp>
        <p:sp>
          <p:nvSpPr>
            <p:cNvPr name="TextBox 167" id="167"/>
            <p:cNvSpPr txBox="true"/>
            <p:nvPr/>
          </p:nvSpPr>
          <p:spPr>
            <a:xfrm rot="0">
              <a:off x="0" y="1355405"/>
              <a:ext cx="9465733" cy="851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9743" indent="-299872" lvl="1">
                <a:lnSpc>
                  <a:spcPts val="3889"/>
                </a:lnSpc>
                <a:buFont typeface="Arial"/>
                <a:buChar char="•"/>
              </a:pPr>
              <a:r>
                <a:rPr lang="en-US" sz="2777">
                  <a:solidFill>
                    <a:srgbClr val="FFFFFF"/>
                  </a:solidFill>
                  <a:latin typeface="Muli"/>
                </a:rPr>
                <a:t>See how many used and new cars are in the market, and how they are different.</a:t>
              </a:r>
            </a:p>
            <a:p>
              <a:pPr algn="l" marL="599743" indent="-299872" lvl="1">
                <a:lnSpc>
                  <a:spcPts val="3889"/>
                </a:lnSpc>
                <a:buFont typeface="Arial"/>
                <a:buChar char="•"/>
              </a:pPr>
              <a:r>
                <a:rPr lang="en-US" sz="2777">
                  <a:solidFill>
                    <a:srgbClr val="FFFFFF"/>
                  </a:solidFill>
                  <a:latin typeface="Muli"/>
                </a:rPr>
                <a:t>Find the most popular car brands, models, fuel types, and transmission types.</a:t>
              </a:r>
            </a:p>
            <a:p>
              <a:pPr algn="l" marL="599743" indent="-299872" lvl="1">
                <a:lnSpc>
                  <a:spcPts val="3889"/>
                </a:lnSpc>
                <a:buFont typeface="Arial"/>
                <a:buChar char="•"/>
              </a:pPr>
              <a:r>
                <a:rPr lang="en-US" sz="2777">
                  <a:solidFill>
                    <a:srgbClr val="FFFFFF"/>
                  </a:solidFill>
                  <a:latin typeface="Muli"/>
                </a:rPr>
                <a:t>Analyze car prices and what factors affect them.</a:t>
              </a:r>
            </a:p>
            <a:p>
              <a:pPr algn="l" marL="599743" indent="-299872" lvl="1">
                <a:lnSpc>
                  <a:spcPts val="3889"/>
                </a:lnSpc>
                <a:buFont typeface="Arial"/>
                <a:buChar char="•"/>
              </a:pPr>
              <a:r>
                <a:rPr lang="en-US" sz="2777">
                  <a:solidFill>
                    <a:srgbClr val="FFFFFF"/>
                  </a:solidFill>
                  <a:latin typeface="Muli"/>
                </a:rPr>
                <a:t>See where in Saudi Arabia the cars are located.</a:t>
              </a:r>
            </a:p>
            <a:p>
              <a:pPr algn="l" marL="599743" indent="-299872" lvl="1">
                <a:lnSpc>
                  <a:spcPts val="3889"/>
                </a:lnSpc>
                <a:buFont typeface="Arial"/>
                <a:buChar char="•"/>
              </a:pPr>
              <a:r>
                <a:rPr lang="en-US" sz="2777">
                  <a:solidFill>
                    <a:srgbClr val="FFFFFF"/>
                  </a:solidFill>
                  <a:latin typeface="Muli"/>
                </a:rPr>
                <a:t>Provide useful insights that can help people in the car market.</a:t>
              </a:r>
            </a:p>
            <a:p>
              <a:pPr algn="l" marL="0" indent="0" lvl="0">
                <a:lnSpc>
                  <a:spcPts val="388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6963336" y="3807422"/>
            <a:ext cx="18329941" cy="5930491"/>
            <a:chOff x="0" y="0"/>
            <a:chExt cx="24439921" cy="7907321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r="r" b="b" t="t" l="l"/>
              <a:pathLst>
                <a:path h="4293431" w="4176507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531138" y="0"/>
              <a:ext cx="20908783" cy="7907321"/>
            </a:xfrm>
            <a:custGeom>
              <a:avLst/>
              <a:gdLst/>
              <a:ahLst/>
              <a:cxnLst/>
              <a:rect r="r" b="b" t="t" l="l"/>
              <a:pathLst>
                <a:path h="7907321" w="20908783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478227" y="4642137"/>
            <a:ext cx="6969227" cy="1892492"/>
            <a:chOff x="0" y="0"/>
            <a:chExt cx="9292303" cy="252332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114300"/>
              <a:ext cx="9292303" cy="93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5199" spc="103">
                  <a:solidFill>
                    <a:srgbClr val="A87CDF"/>
                  </a:solidFill>
                  <a:latin typeface="Montserrat Bold"/>
                </a:rPr>
                <a:t>DATA OVERVIEW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1401489"/>
              <a:ext cx="9292303" cy="1121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05829" y="9392570"/>
            <a:ext cx="10764300" cy="70256"/>
            <a:chOff x="0" y="0"/>
            <a:chExt cx="143524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70960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15644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8548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5400000">
            <a:off x="7007183" y="4907036"/>
            <a:ext cx="3132380" cy="3220074"/>
          </a:xfrm>
          <a:custGeom>
            <a:avLst/>
            <a:gdLst/>
            <a:ahLst/>
            <a:cxnLst/>
            <a:rect r="r" b="b" t="t" l="l"/>
            <a:pathLst>
              <a:path h="3220074" w="3132380">
                <a:moveTo>
                  <a:pt x="0" y="0"/>
                </a:moveTo>
                <a:lnTo>
                  <a:pt x="3132380" y="0"/>
                </a:lnTo>
                <a:lnTo>
                  <a:pt x="3132380" y="3220074"/>
                </a:lnTo>
                <a:lnTo>
                  <a:pt x="0" y="322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72" r="0" b="-547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3379513" y="-4422616"/>
            <a:ext cx="11215802" cy="18965429"/>
            <a:chOff x="0" y="0"/>
            <a:chExt cx="2953956" cy="49950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53956" cy="4995010"/>
            </a:xfrm>
            <a:custGeom>
              <a:avLst/>
              <a:gdLst/>
              <a:ahLst/>
              <a:cxnLst/>
              <a:rect r="r" b="b" t="t" l="l"/>
              <a:pathLst>
                <a:path h="4995010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995010"/>
                  </a:lnTo>
                  <a:lnTo>
                    <a:pt x="0" y="4995010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23825"/>
              <a:ext cx="2953956" cy="5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033168" y="620486"/>
            <a:ext cx="14221663" cy="7909892"/>
          </a:xfrm>
          <a:custGeom>
            <a:avLst/>
            <a:gdLst/>
            <a:ahLst/>
            <a:cxnLst/>
            <a:rect r="r" b="b" t="t" l="l"/>
            <a:pathLst>
              <a:path h="7909892" w="14221663">
                <a:moveTo>
                  <a:pt x="0" y="0"/>
                </a:moveTo>
                <a:lnTo>
                  <a:pt x="14221664" y="0"/>
                </a:lnTo>
                <a:lnTo>
                  <a:pt x="14221664" y="7909892"/>
                </a:lnTo>
                <a:lnTo>
                  <a:pt x="0" y="790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288449" y="-4331551"/>
            <a:ext cx="11215802" cy="18783300"/>
            <a:chOff x="0" y="0"/>
            <a:chExt cx="2953956" cy="4947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4947042"/>
            </a:xfrm>
            <a:custGeom>
              <a:avLst/>
              <a:gdLst/>
              <a:ahLst/>
              <a:cxnLst/>
              <a:rect r="r" b="b" t="t" l="l"/>
              <a:pathLst>
                <a:path h="4947042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947042"/>
                  </a:lnTo>
                  <a:lnTo>
                    <a:pt x="0" y="4947042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5070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00950" y="0"/>
            <a:ext cx="10687050" cy="10287000"/>
            <a:chOff x="0" y="0"/>
            <a:chExt cx="28146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46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14696">
                  <a:moveTo>
                    <a:pt x="0" y="0"/>
                  </a:moveTo>
                  <a:lnTo>
                    <a:pt x="2814696" y="0"/>
                  </a:lnTo>
                  <a:lnTo>
                    <a:pt x="2814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D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81469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3295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29223" y="813080"/>
            <a:ext cx="9761327" cy="8660840"/>
          </a:xfrm>
          <a:custGeom>
            <a:avLst/>
            <a:gdLst/>
            <a:ahLst/>
            <a:cxnLst/>
            <a:rect r="r" b="b" t="t" l="l"/>
            <a:pathLst>
              <a:path h="8660840" w="9761327">
                <a:moveTo>
                  <a:pt x="0" y="0"/>
                </a:moveTo>
                <a:lnTo>
                  <a:pt x="9761328" y="0"/>
                </a:lnTo>
                <a:lnTo>
                  <a:pt x="9761328" y="8660840"/>
                </a:lnTo>
                <a:lnTo>
                  <a:pt x="0" y="8660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1" r="0" b="-80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3295" y="2075340"/>
            <a:ext cx="6686109" cy="63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3"/>
              </a:lnSpc>
              <a:spcBef>
                <a:spcPct val="0"/>
              </a:spcBef>
            </a:pPr>
            <a:r>
              <a:rPr lang="en-US" sz="4883" spc="97">
                <a:solidFill>
                  <a:srgbClr val="A87CDF"/>
                </a:solidFill>
                <a:latin typeface="Montserrat Bold"/>
              </a:rPr>
              <a:t>USED VS NEW CAR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700" y="3505177"/>
            <a:ext cx="7099300" cy="245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Muli"/>
              </a:rPr>
              <a:t>We note that the majority of the database here is used cars. It is very likely that the data analyzes that I conducted are affected and influenced by used cars more than new ones.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6963336" y="3807422"/>
            <a:ext cx="18329941" cy="5930491"/>
            <a:chOff x="0" y="0"/>
            <a:chExt cx="24439921" cy="7907321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r="r" b="b" t="t" l="l"/>
              <a:pathLst>
                <a:path h="4293431" w="4176507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531138" y="0"/>
              <a:ext cx="20908783" cy="7907321"/>
            </a:xfrm>
            <a:custGeom>
              <a:avLst/>
              <a:gdLst/>
              <a:ahLst/>
              <a:cxnLst/>
              <a:rect r="r" b="b" t="t" l="l"/>
              <a:pathLst>
                <a:path h="7907321" w="20908783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478227" y="4642137"/>
            <a:ext cx="6969227" cy="3206942"/>
            <a:chOff x="0" y="0"/>
            <a:chExt cx="9292303" cy="427592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114300"/>
              <a:ext cx="9292303" cy="269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5199" spc="103">
                  <a:solidFill>
                    <a:srgbClr val="A87CDF"/>
                  </a:solidFill>
                  <a:latin typeface="Montserrat Bold"/>
                </a:rPr>
                <a:t>TRANSMISSION TYPE POPULARITY BREAKDOWN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3154089"/>
              <a:ext cx="9292303" cy="1121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0530" y="-4479805"/>
            <a:ext cx="19161165" cy="13025544"/>
            <a:chOff x="0" y="0"/>
            <a:chExt cx="25548220" cy="17367392"/>
          </a:xfrm>
        </p:grpSpPr>
        <p:sp>
          <p:nvSpPr>
            <p:cNvPr name="AutoShape 3" id="3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5" id="45"/>
          <p:cNvGrpSpPr/>
          <p:nvPr/>
        </p:nvGrpSpPr>
        <p:grpSpPr>
          <a:xfrm rot="-5400000">
            <a:off x="-569941" y="5108372"/>
            <a:ext cx="13664400" cy="70256"/>
            <a:chOff x="0" y="0"/>
            <a:chExt cx="18219200" cy="93675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1" id="61"/>
          <p:cNvGrpSpPr/>
          <p:nvPr/>
        </p:nvGrpSpPr>
        <p:grpSpPr>
          <a:xfrm rot="-5400000">
            <a:off x="-1946115" y="961987"/>
            <a:ext cx="11215802" cy="8196224"/>
            <a:chOff x="0" y="0"/>
            <a:chExt cx="2953956" cy="215867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953956" cy="2158676"/>
            </a:xfrm>
            <a:custGeom>
              <a:avLst/>
              <a:gdLst/>
              <a:ahLst/>
              <a:cxnLst/>
              <a:rect r="r" b="b" t="t" l="l"/>
              <a:pathLst>
                <a:path h="2158676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158676"/>
                  </a:lnTo>
                  <a:lnTo>
                    <a:pt x="0" y="215867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123825"/>
              <a:ext cx="2953956" cy="228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417841" y="2977691"/>
            <a:ext cx="6771467" cy="5511214"/>
            <a:chOff x="0" y="0"/>
            <a:chExt cx="9028623" cy="7348285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0" y="85725"/>
              <a:ext cx="7545616" cy="2131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2"/>
                </a:lnSpc>
              </a:pPr>
              <a:r>
                <a:rPr lang="en-US" sz="4092" spc="81">
                  <a:solidFill>
                    <a:srgbClr val="77D4F1"/>
                  </a:solidFill>
                  <a:latin typeface="Montserrat Bold"/>
                </a:rPr>
                <a:t>TOP 5 CAR MAKES AND MODELS:</a:t>
              </a:r>
            </a:p>
            <a:p>
              <a:pPr algn="l" marL="0" indent="0" lvl="0">
                <a:lnSpc>
                  <a:spcPts val="4092"/>
                </a:lnSpc>
                <a:spcBef>
                  <a:spcPct val="0"/>
                </a:spcBef>
              </a:pP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2141275"/>
              <a:ext cx="9028623" cy="520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 BMW 740 (2007, Used)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 BMW 730 (2014, Used)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 Kia Rio (2015, Used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 Toyota Rush (2019, Used)</a:t>
              </a:r>
            </a:p>
            <a:p>
              <a:pPr algn="l" marL="809560" indent="-404780" lvl="1">
                <a:lnSpc>
                  <a:spcPts val="5249"/>
                </a:lnSpc>
                <a:buAutoNum type="arabicPeriod" startAt="1"/>
              </a:pPr>
              <a:r>
                <a:rPr lang="en-US" sz="3749">
                  <a:solidFill>
                    <a:srgbClr val="FFFFFF"/>
                  </a:solidFill>
                  <a:latin typeface="Muli"/>
                </a:rPr>
                <a:t>Toyota Prado (2008, Used</a:t>
              </a:r>
            </a:p>
            <a:p>
              <a:pPr algn="l">
                <a:lnSpc>
                  <a:spcPts val="5249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7759898" y="9115425"/>
            <a:ext cx="11162305" cy="2038350"/>
            <a:chOff x="0" y="0"/>
            <a:chExt cx="14883074" cy="2717800"/>
          </a:xfrm>
        </p:grpSpPr>
        <p:grpSp>
          <p:nvGrpSpPr>
            <p:cNvPr name="Group 69" id="69"/>
            <p:cNvGrpSpPr/>
            <p:nvPr/>
          </p:nvGrpSpPr>
          <p:grpSpPr>
            <a:xfrm rot="0">
              <a:off x="0" y="0"/>
              <a:ext cx="14883074" cy="2717800"/>
              <a:chOff x="0" y="0"/>
              <a:chExt cx="2939866" cy="536849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939866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2939866">
                    <a:moveTo>
                      <a:pt x="0" y="0"/>
                    </a:moveTo>
                    <a:lnTo>
                      <a:pt x="2939866" y="0"/>
                    </a:lnTo>
                    <a:lnTo>
                      <a:pt x="2939866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23825"/>
                <a:ext cx="2939866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7786587" y="858825"/>
              <a:ext cx="2695398" cy="93675"/>
              <a:chOff x="0" y="0"/>
              <a:chExt cx="529600" cy="1840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33058" y="858825"/>
              <a:ext cx="2695398" cy="93675"/>
              <a:chOff x="0" y="0"/>
              <a:chExt cx="529600" cy="1840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11513351" y="858825"/>
              <a:ext cx="2695398" cy="93675"/>
              <a:chOff x="0" y="0"/>
              <a:chExt cx="529600" cy="18406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4059822" y="858825"/>
              <a:ext cx="2695398" cy="93675"/>
              <a:chOff x="0" y="0"/>
              <a:chExt cx="529600" cy="18406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529600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29600">
                    <a:moveTo>
                      <a:pt x="0" y="0"/>
                    </a:moveTo>
                    <a:lnTo>
                      <a:pt x="529600" y="0"/>
                    </a:lnTo>
                    <a:lnTo>
                      <a:pt x="529600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123825"/>
                <a:ext cx="529600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84" id="84"/>
          <p:cNvGrpSpPr/>
          <p:nvPr/>
        </p:nvGrpSpPr>
        <p:grpSpPr>
          <a:xfrm rot="0">
            <a:off x="5846130" y="4204109"/>
            <a:ext cx="18329941" cy="5930491"/>
            <a:chOff x="0" y="0"/>
            <a:chExt cx="24439921" cy="7907321"/>
          </a:xfrm>
        </p:grpSpPr>
        <p:sp>
          <p:nvSpPr>
            <p:cNvPr name="Freeform 85" id="85"/>
            <p:cNvSpPr/>
            <p:nvPr/>
          </p:nvSpPr>
          <p:spPr>
            <a:xfrm flipH="false" flipV="false"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r="r" b="b" t="t" l="l"/>
              <a:pathLst>
                <a:path h="4293431" w="4176507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672" r="0" b="-5473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3531138" y="0"/>
              <a:ext cx="20908783" cy="7907321"/>
            </a:xfrm>
            <a:custGeom>
              <a:avLst/>
              <a:gdLst/>
              <a:ahLst/>
              <a:cxnLst/>
              <a:rect r="r" b="b" t="t" l="l"/>
              <a:pathLst>
                <a:path h="7907321" w="20908783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DAGIISEWDxM</dc:identifier>
  <dcterms:modified xsi:type="dcterms:W3CDTF">2011-08-01T06:04:30Z</dcterms:modified>
  <cp:revision>1</cp:revision>
  <dc:title>Exploring the Saudi Arabian -RIYADH Car Market</dc:title>
</cp:coreProperties>
</file>